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1"/>
  </p:notesMasterIdLst>
  <p:sldIdLst>
    <p:sldId id="257" r:id="rId3"/>
    <p:sldId id="258" r:id="rId4"/>
    <p:sldId id="295" r:id="rId5"/>
    <p:sldId id="336" r:id="rId6"/>
    <p:sldId id="396" r:id="rId7"/>
    <p:sldId id="531" r:id="rId8"/>
    <p:sldId id="532" r:id="rId9"/>
    <p:sldId id="300" r:id="rId10"/>
    <p:sldId id="399" r:id="rId11"/>
    <p:sldId id="333" r:id="rId12"/>
    <p:sldId id="322" r:id="rId13"/>
    <p:sldId id="260" r:id="rId14"/>
    <p:sldId id="392" r:id="rId15"/>
    <p:sldId id="398" r:id="rId16"/>
    <p:sldId id="533" r:id="rId17"/>
    <p:sldId id="335" r:id="rId18"/>
    <p:sldId id="395" r:id="rId19"/>
    <p:sldId id="256" r:id="rId20"/>
    <p:sldId id="530" r:id="rId21"/>
    <p:sldId id="360" r:id="rId22"/>
    <p:sldId id="523" r:id="rId23"/>
    <p:sldId id="524" r:id="rId24"/>
    <p:sldId id="528" r:id="rId25"/>
    <p:sldId id="467" r:id="rId26"/>
    <p:sldId id="506" r:id="rId27"/>
    <p:sldId id="480" r:id="rId28"/>
    <p:sldId id="470" r:id="rId29"/>
    <p:sldId id="52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7" autoAdjust="0"/>
    <p:restoredTop sz="94660"/>
  </p:normalViewPr>
  <p:slideViewPr>
    <p:cSldViewPr snapToGrid="0">
      <p:cViewPr varScale="1">
        <p:scale>
          <a:sx n="54" d="100"/>
          <a:sy n="54" d="100"/>
        </p:scale>
        <p:origin x="8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FEEF7-73A4-44F7-8EE4-4D6B82B78BCD}"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fr-FR"/>
        </a:p>
      </dgm:t>
    </dgm:pt>
    <dgm:pt modelId="{FD44450D-0C35-4B76-9B88-37868DD1C827}">
      <dgm:prSet phldrT="[Texte]" custT="1"/>
      <dgm:spPr/>
      <dgm:t>
        <a:bodyPr/>
        <a:lstStyle/>
        <a:p>
          <a:r>
            <a:rPr lang="fr-FR" sz="1400" dirty="0"/>
            <a:t>Département élargi </a:t>
          </a:r>
        </a:p>
      </dgm:t>
    </dgm:pt>
    <dgm:pt modelId="{E6BFB4B8-BDB1-495A-9F7B-8863F38FFA61}" type="parTrans" cxnId="{8AFE6529-D4D7-49BE-95B4-DE0546F4B652}">
      <dgm:prSet/>
      <dgm:spPr/>
      <dgm:t>
        <a:bodyPr/>
        <a:lstStyle/>
        <a:p>
          <a:endParaRPr lang="fr-FR"/>
        </a:p>
      </dgm:t>
    </dgm:pt>
    <dgm:pt modelId="{72A1802A-0792-4D02-8379-FBDD55015951}" type="sibTrans" cxnId="{8AFE6529-D4D7-49BE-95B4-DE0546F4B652}">
      <dgm:prSet/>
      <dgm:spPr/>
      <dgm:t>
        <a:bodyPr/>
        <a:lstStyle/>
        <a:p>
          <a:endParaRPr lang="fr-FR"/>
        </a:p>
      </dgm:t>
    </dgm:pt>
    <dgm:pt modelId="{475CCB3F-D48D-43DF-94FB-292A584AC450}">
      <dgm:prSet phldrT="[Texte]" custT="1"/>
      <dgm:spPr/>
      <dgm:t>
        <a:bodyPr/>
        <a:lstStyle/>
        <a:p>
          <a:r>
            <a:rPr lang="fr-FR" sz="1400" dirty="0"/>
            <a:t>Nord Isère / Sud Isère</a:t>
          </a:r>
        </a:p>
      </dgm:t>
    </dgm:pt>
    <dgm:pt modelId="{8326AC3E-CCD0-40F9-AE61-2AEE95AE905E}" type="parTrans" cxnId="{57807330-897A-44C4-9F1E-858D246AB118}">
      <dgm:prSet/>
      <dgm:spPr/>
      <dgm:t>
        <a:bodyPr/>
        <a:lstStyle/>
        <a:p>
          <a:endParaRPr lang="fr-FR"/>
        </a:p>
      </dgm:t>
    </dgm:pt>
    <dgm:pt modelId="{534C8912-D2F5-4F75-BF58-9EFD4C5EA079}" type="sibTrans" cxnId="{57807330-897A-44C4-9F1E-858D246AB118}">
      <dgm:prSet/>
      <dgm:spPr/>
      <dgm:t>
        <a:bodyPr/>
        <a:lstStyle/>
        <a:p>
          <a:endParaRPr lang="fr-FR"/>
        </a:p>
      </dgm:t>
    </dgm:pt>
    <dgm:pt modelId="{C5C2404B-AFFC-4B19-A2C7-7D730A5C2DFD}">
      <dgm:prSet phldrT="[Texte]" custT="1"/>
      <dgm:spPr/>
      <dgm:t>
        <a:bodyPr/>
        <a:lstStyle/>
        <a:p>
          <a:r>
            <a:rPr lang="fr-FR" sz="1400" dirty="0"/>
            <a:t>Bassins versant</a:t>
          </a:r>
        </a:p>
      </dgm:t>
    </dgm:pt>
    <dgm:pt modelId="{3B9EC313-2623-4F59-BD13-F14A1A14AC41}" type="parTrans" cxnId="{3EF95875-F265-44DE-B8D4-CF9F3C8D7E1E}">
      <dgm:prSet/>
      <dgm:spPr/>
      <dgm:t>
        <a:bodyPr/>
        <a:lstStyle/>
        <a:p>
          <a:endParaRPr lang="fr-FR"/>
        </a:p>
      </dgm:t>
    </dgm:pt>
    <dgm:pt modelId="{5D4BC439-8040-411A-985D-9062E3E92EBE}" type="sibTrans" cxnId="{3EF95875-F265-44DE-B8D4-CF9F3C8D7E1E}">
      <dgm:prSet/>
      <dgm:spPr/>
      <dgm:t>
        <a:bodyPr/>
        <a:lstStyle/>
        <a:p>
          <a:endParaRPr lang="fr-FR"/>
        </a:p>
      </dgm:t>
    </dgm:pt>
    <dgm:pt modelId="{FACA99B9-0B75-43DB-BDDE-AFBAC552724B}">
      <dgm:prSet phldrT="[Texte]" custT="1"/>
      <dgm:spPr/>
      <dgm:t>
        <a:bodyPr/>
        <a:lstStyle/>
        <a:p>
          <a:r>
            <a:rPr lang="fr-FR" sz="1400" dirty="0"/>
            <a:t>Sous Bassins versant spécifiques</a:t>
          </a:r>
        </a:p>
      </dgm:t>
    </dgm:pt>
    <dgm:pt modelId="{A8E5F906-68F3-47C6-A408-E9421733C8A6}" type="parTrans" cxnId="{D200169E-B253-40D2-BF37-3DA0B2B5B58D}">
      <dgm:prSet/>
      <dgm:spPr/>
      <dgm:t>
        <a:bodyPr/>
        <a:lstStyle/>
        <a:p>
          <a:endParaRPr lang="fr-FR"/>
        </a:p>
      </dgm:t>
    </dgm:pt>
    <dgm:pt modelId="{5AB3E3DA-3C27-4721-B4E1-BEC16990C837}" type="sibTrans" cxnId="{D200169E-B253-40D2-BF37-3DA0B2B5B58D}">
      <dgm:prSet/>
      <dgm:spPr/>
      <dgm:t>
        <a:bodyPr/>
        <a:lstStyle/>
        <a:p>
          <a:endParaRPr lang="fr-FR"/>
        </a:p>
      </dgm:t>
    </dgm:pt>
    <dgm:pt modelId="{41482088-4D95-4BFA-AC34-397FDFE46321}" type="pres">
      <dgm:prSet presAssocID="{FAFFEEF7-73A4-44F7-8EE4-4D6B82B78BCD}" presName="Name0" presStyleCnt="0">
        <dgm:presLayoutVars>
          <dgm:chMax val="7"/>
          <dgm:resizeHandles val="exact"/>
        </dgm:presLayoutVars>
      </dgm:prSet>
      <dgm:spPr/>
    </dgm:pt>
    <dgm:pt modelId="{2CB00AFB-6B3D-4C84-AB01-6D2ACC0AEB6B}" type="pres">
      <dgm:prSet presAssocID="{FAFFEEF7-73A4-44F7-8EE4-4D6B82B78BCD}" presName="comp1" presStyleCnt="0"/>
      <dgm:spPr/>
    </dgm:pt>
    <dgm:pt modelId="{85FE3742-46CA-471F-BE75-3D8749E18770}" type="pres">
      <dgm:prSet presAssocID="{FAFFEEF7-73A4-44F7-8EE4-4D6B82B78BCD}" presName="circle1" presStyleLbl="node1" presStyleIdx="0" presStyleCnt="4" custScaleX="103642"/>
      <dgm:spPr/>
    </dgm:pt>
    <dgm:pt modelId="{D9B70560-A6E0-421C-B94E-04A48CD21247}" type="pres">
      <dgm:prSet presAssocID="{FAFFEEF7-73A4-44F7-8EE4-4D6B82B78BCD}" presName="c1text" presStyleLbl="node1" presStyleIdx="0" presStyleCnt="4">
        <dgm:presLayoutVars>
          <dgm:bulletEnabled val="1"/>
        </dgm:presLayoutVars>
      </dgm:prSet>
      <dgm:spPr/>
    </dgm:pt>
    <dgm:pt modelId="{D92F1F4A-1733-44A7-A6CC-0FB90EE78E84}" type="pres">
      <dgm:prSet presAssocID="{FAFFEEF7-73A4-44F7-8EE4-4D6B82B78BCD}" presName="comp2" presStyleCnt="0"/>
      <dgm:spPr/>
    </dgm:pt>
    <dgm:pt modelId="{72F70843-01CC-4BC0-B043-FF322342B58C}" type="pres">
      <dgm:prSet presAssocID="{FAFFEEF7-73A4-44F7-8EE4-4D6B82B78BCD}" presName="circle2" presStyleLbl="node1" presStyleIdx="1" presStyleCnt="4"/>
      <dgm:spPr/>
    </dgm:pt>
    <dgm:pt modelId="{C23AC92D-CF48-4A95-9728-85EA5EBCD9DD}" type="pres">
      <dgm:prSet presAssocID="{FAFFEEF7-73A4-44F7-8EE4-4D6B82B78BCD}" presName="c2text" presStyleLbl="node1" presStyleIdx="1" presStyleCnt="4">
        <dgm:presLayoutVars>
          <dgm:bulletEnabled val="1"/>
        </dgm:presLayoutVars>
      </dgm:prSet>
      <dgm:spPr/>
    </dgm:pt>
    <dgm:pt modelId="{18EC9F24-0C97-4B3F-82CD-16D66E3399FA}" type="pres">
      <dgm:prSet presAssocID="{FAFFEEF7-73A4-44F7-8EE4-4D6B82B78BCD}" presName="comp3" presStyleCnt="0"/>
      <dgm:spPr/>
    </dgm:pt>
    <dgm:pt modelId="{817B5244-223C-4F67-8F3B-E6B6E9F285AF}" type="pres">
      <dgm:prSet presAssocID="{FAFFEEF7-73A4-44F7-8EE4-4D6B82B78BCD}" presName="circle3" presStyleLbl="node1" presStyleIdx="2" presStyleCnt="4"/>
      <dgm:spPr/>
    </dgm:pt>
    <dgm:pt modelId="{4382E291-739A-45C4-971D-5778AA042981}" type="pres">
      <dgm:prSet presAssocID="{FAFFEEF7-73A4-44F7-8EE4-4D6B82B78BCD}" presName="c3text" presStyleLbl="node1" presStyleIdx="2" presStyleCnt="4">
        <dgm:presLayoutVars>
          <dgm:bulletEnabled val="1"/>
        </dgm:presLayoutVars>
      </dgm:prSet>
      <dgm:spPr/>
    </dgm:pt>
    <dgm:pt modelId="{7E6E13B8-F968-4E77-B553-4BB1009809B7}" type="pres">
      <dgm:prSet presAssocID="{FAFFEEF7-73A4-44F7-8EE4-4D6B82B78BCD}" presName="comp4" presStyleCnt="0"/>
      <dgm:spPr/>
    </dgm:pt>
    <dgm:pt modelId="{3789EF15-ED04-4EBB-B14B-2077DAD2C7D3}" type="pres">
      <dgm:prSet presAssocID="{FAFFEEF7-73A4-44F7-8EE4-4D6B82B78BCD}" presName="circle4" presStyleLbl="node1" presStyleIdx="3" presStyleCnt="4"/>
      <dgm:spPr/>
    </dgm:pt>
    <dgm:pt modelId="{9EF50089-AA0F-44E7-BF1A-E5F3258F3A8E}" type="pres">
      <dgm:prSet presAssocID="{FAFFEEF7-73A4-44F7-8EE4-4D6B82B78BCD}" presName="c4text" presStyleLbl="node1" presStyleIdx="3" presStyleCnt="4">
        <dgm:presLayoutVars>
          <dgm:bulletEnabled val="1"/>
        </dgm:presLayoutVars>
      </dgm:prSet>
      <dgm:spPr/>
    </dgm:pt>
  </dgm:ptLst>
  <dgm:cxnLst>
    <dgm:cxn modelId="{8AFE6529-D4D7-49BE-95B4-DE0546F4B652}" srcId="{FAFFEEF7-73A4-44F7-8EE4-4D6B82B78BCD}" destId="{FD44450D-0C35-4B76-9B88-37868DD1C827}" srcOrd="0" destOrd="0" parTransId="{E6BFB4B8-BDB1-495A-9F7B-8863F38FFA61}" sibTransId="{72A1802A-0792-4D02-8379-FBDD55015951}"/>
    <dgm:cxn modelId="{57807330-897A-44C4-9F1E-858D246AB118}" srcId="{FAFFEEF7-73A4-44F7-8EE4-4D6B82B78BCD}" destId="{475CCB3F-D48D-43DF-94FB-292A584AC450}" srcOrd="1" destOrd="0" parTransId="{8326AC3E-CCD0-40F9-AE61-2AEE95AE905E}" sibTransId="{534C8912-D2F5-4F75-BF58-9EFD4C5EA079}"/>
    <dgm:cxn modelId="{FE8DD130-91E0-4F63-9FE7-25E611A1CC6D}" type="presOf" srcId="{C5C2404B-AFFC-4B19-A2C7-7D730A5C2DFD}" destId="{4382E291-739A-45C4-971D-5778AA042981}" srcOrd="1" destOrd="0" presId="urn:microsoft.com/office/officeart/2005/8/layout/venn2"/>
    <dgm:cxn modelId="{46962242-8231-4D07-BF0E-55DE3E74936C}" type="presOf" srcId="{475CCB3F-D48D-43DF-94FB-292A584AC450}" destId="{C23AC92D-CF48-4A95-9728-85EA5EBCD9DD}" srcOrd="1" destOrd="0" presId="urn:microsoft.com/office/officeart/2005/8/layout/venn2"/>
    <dgm:cxn modelId="{B04F9A4D-7D0C-4AC3-80D2-B5AA83092F89}" type="presOf" srcId="{475CCB3F-D48D-43DF-94FB-292A584AC450}" destId="{72F70843-01CC-4BC0-B043-FF322342B58C}" srcOrd="0" destOrd="0" presId="urn:microsoft.com/office/officeart/2005/8/layout/venn2"/>
    <dgm:cxn modelId="{3EF95875-F265-44DE-B8D4-CF9F3C8D7E1E}" srcId="{FAFFEEF7-73A4-44F7-8EE4-4D6B82B78BCD}" destId="{C5C2404B-AFFC-4B19-A2C7-7D730A5C2DFD}" srcOrd="2" destOrd="0" parTransId="{3B9EC313-2623-4F59-BD13-F14A1A14AC41}" sibTransId="{5D4BC439-8040-411A-985D-9062E3E92EBE}"/>
    <dgm:cxn modelId="{DF9D857D-B682-49E3-8529-E09B35305C68}" type="presOf" srcId="{FACA99B9-0B75-43DB-BDDE-AFBAC552724B}" destId="{3789EF15-ED04-4EBB-B14B-2077DAD2C7D3}" srcOrd="0" destOrd="0" presId="urn:microsoft.com/office/officeart/2005/8/layout/venn2"/>
    <dgm:cxn modelId="{28F72486-3A49-4AC0-AD73-C7E85FD35FE3}" type="presOf" srcId="{C5C2404B-AFFC-4B19-A2C7-7D730A5C2DFD}" destId="{817B5244-223C-4F67-8F3B-E6B6E9F285AF}" srcOrd="0" destOrd="0" presId="urn:microsoft.com/office/officeart/2005/8/layout/venn2"/>
    <dgm:cxn modelId="{AEB8F391-7F0E-4D35-9361-2E219F61B2C3}" type="presOf" srcId="{FAFFEEF7-73A4-44F7-8EE4-4D6B82B78BCD}" destId="{41482088-4D95-4BFA-AC34-397FDFE46321}" srcOrd="0" destOrd="0" presId="urn:microsoft.com/office/officeart/2005/8/layout/venn2"/>
    <dgm:cxn modelId="{D200169E-B253-40D2-BF37-3DA0B2B5B58D}" srcId="{FAFFEEF7-73A4-44F7-8EE4-4D6B82B78BCD}" destId="{FACA99B9-0B75-43DB-BDDE-AFBAC552724B}" srcOrd="3" destOrd="0" parTransId="{A8E5F906-68F3-47C6-A408-E9421733C8A6}" sibTransId="{5AB3E3DA-3C27-4721-B4E1-BEC16990C837}"/>
    <dgm:cxn modelId="{053101A5-81A8-44A1-B4DB-C61C82A899E9}" type="presOf" srcId="{FD44450D-0C35-4B76-9B88-37868DD1C827}" destId="{85FE3742-46CA-471F-BE75-3D8749E18770}" srcOrd="0" destOrd="0" presId="urn:microsoft.com/office/officeart/2005/8/layout/venn2"/>
    <dgm:cxn modelId="{6313F0B1-D2C9-4B8F-9F8B-C799EE8C8671}" type="presOf" srcId="{FACA99B9-0B75-43DB-BDDE-AFBAC552724B}" destId="{9EF50089-AA0F-44E7-BF1A-E5F3258F3A8E}" srcOrd="1" destOrd="0" presId="urn:microsoft.com/office/officeart/2005/8/layout/venn2"/>
    <dgm:cxn modelId="{CFD7A4CF-DD1C-4BF7-8F53-49AE3119991C}" type="presOf" srcId="{FD44450D-0C35-4B76-9B88-37868DD1C827}" destId="{D9B70560-A6E0-421C-B94E-04A48CD21247}" srcOrd="1" destOrd="0" presId="urn:microsoft.com/office/officeart/2005/8/layout/venn2"/>
    <dgm:cxn modelId="{E9022158-7185-431F-A724-EDF172DC152A}" type="presParOf" srcId="{41482088-4D95-4BFA-AC34-397FDFE46321}" destId="{2CB00AFB-6B3D-4C84-AB01-6D2ACC0AEB6B}" srcOrd="0" destOrd="0" presId="urn:microsoft.com/office/officeart/2005/8/layout/venn2"/>
    <dgm:cxn modelId="{62A5E81D-2B89-4636-A05C-E68290859CB1}" type="presParOf" srcId="{2CB00AFB-6B3D-4C84-AB01-6D2ACC0AEB6B}" destId="{85FE3742-46CA-471F-BE75-3D8749E18770}" srcOrd="0" destOrd="0" presId="urn:microsoft.com/office/officeart/2005/8/layout/venn2"/>
    <dgm:cxn modelId="{7364CA53-BA3B-4A1F-BA92-256ACC414749}" type="presParOf" srcId="{2CB00AFB-6B3D-4C84-AB01-6D2ACC0AEB6B}" destId="{D9B70560-A6E0-421C-B94E-04A48CD21247}" srcOrd="1" destOrd="0" presId="urn:microsoft.com/office/officeart/2005/8/layout/venn2"/>
    <dgm:cxn modelId="{C1D11534-9E6A-4062-8BE7-13038ED65243}" type="presParOf" srcId="{41482088-4D95-4BFA-AC34-397FDFE46321}" destId="{D92F1F4A-1733-44A7-A6CC-0FB90EE78E84}" srcOrd="1" destOrd="0" presId="urn:microsoft.com/office/officeart/2005/8/layout/venn2"/>
    <dgm:cxn modelId="{3A1B9D63-D0F8-4975-9FE6-A351E2669CC9}" type="presParOf" srcId="{D92F1F4A-1733-44A7-A6CC-0FB90EE78E84}" destId="{72F70843-01CC-4BC0-B043-FF322342B58C}" srcOrd="0" destOrd="0" presId="urn:microsoft.com/office/officeart/2005/8/layout/venn2"/>
    <dgm:cxn modelId="{F85E5B4F-E2C4-4256-B889-8C2002CCE9B3}" type="presParOf" srcId="{D92F1F4A-1733-44A7-A6CC-0FB90EE78E84}" destId="{C23AC92D-CF48-4A95-9728-85EA5EBCD9DD}" srcOrd="1" destOrd="0" presId="urn:microsoft.com/office/officeart/2005/8/layout/venn2"/>
    <dgm:cxn modelId="{91EB89F6-1F71-4BB4-9B2D-AE2F493BDDE4}" type="presParOf" srcId="{41482088-4D95-4BFA-AC34-397FDFE46321}" destId="{18EC9F24-0C97-4B3F-82CD-16D66E3399FA}" srcOrd="2" destOrd="0" presId="urn:microsoft.com/office/officeart/2005/8/layout/venn2"/>
    <dgm:cxn modelId="{0037E7EF-F061-4538-8A7E-46F01FF8CDCA}" type="presParOf" srcId="{18EC9F24-0C97-4B3F-82CD-16D66E3399FA}" destId="{817B5244-223C-4F67-8F3B-E6B6E9F285AF}" srcOrd="0" destOrd="0" presId="urn:microsoft.com/office/officeart/2005/8/layout/venn2"/>
    <dgm:cxn modelId="{4A9557CF-CD9C-4299-BB9B-4D525D992D58}" type="presParOf" srcId="{18EC9F24-0C97-4B3F-82CD-16D66E3399FA}" destId="{4382E291-739A-45C4-971D-5778AA042981}" srcOrd="1" destOrd="0" presId="urn:microsoft.com/office/officeart/2005/8/layout/venn2"/>
    <dgm:cxn modelId="{80965D93-CB11-4640-977C-4CE2D35ED2C6}" type="presParOf" srcId="{41482088-4D95-4BFA-AC34-397FDFE46321}" destId="{7E6E13B8-F968-4E77-B553-4BB1009809B7}" srcOrd="3" destOrd="0" presId="urn:microsoft.com/office/officeart/2005/8/layout/venn2"/>
    <dgm:cxn modelId="{E678398A-B855-445E-81E5-C7A9EE456CEC}" type="presParOf" srcId="{7E6E13B8-F968-4E77-B553-4BB1009809B7}" destId="{3789EF15-ED04-4EBB-B14B-2077DAD2C7D3}" srcOrd="0" destOrd="0" presId="urn:microsoft.com/office/officeart/2005/8/layout/venn2"/>
    <dgm:cxn modelId="{E8B94A72-9C4C-40DB-967B-C9AE71CC74B2}" type="presParOf" srcId="{7E6E13B8-F968-4E77-B553-4BB1009809B7}" destId="{9EF50089-AA0F-44E7-BF1A-E5F3258F3A8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E76D3-F13C-4A3B-AB8F-74F9045CCB0D}"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fr-FR"/>
        </a:p>
      </dgm:t>
    </dgm:pt>
    <dgm:pt modelId="{7115F63F-3344-46DA-AF64-217BC1D77A96}">
      <dgm:prSet phldrT="[Texte]" custT="1"/>
      <dgm:spPr/>
      <dgm:t>
        <a:bodyPr/>
        <a:lstStyle/>
        <a:p>
          <a:r>
            <a:rPr lang="fr-FR" sz="1100" dirty="0"/>
            <a:t>Automne 2023</a:t>
          </a:r>
        </a:p>
      </dgm:t>
    </dgm:pt>
    <dgm:pt modelId="{B938201B-42C7-4F42-9B7A-C63EFAC6B8BE}" type="parTrans" cxnId="{DEC61EC3-9098-461E-A408-5F8CAAD3DAB1}">
      <dgm:prSet/>
      <dgm:spPr/>
      <dgm:t>
        <a:bodyPr/>
        <a:lstStyle/>
        <a:p>
          <a:endParaRPr lang="fr-FR"/>
        </a:p>
      </dgm:t>
    </dgm:pt>
    <dgm:pt modelId="{1E7324FD-4298-432A-B539-CAC157D5B672}" type="sibTrans" cxnId="{DEC61EC3-9098-461E-A408-5F8CAAD3DAB1}">
      <dgm:prSet/>
      <dgm:spPr/>
      <dgm:t>
        <a:bodyPr/>
        <a:lstStyle/>
        <a:p>
          <a:endParaRPr lang="fr-FR"/>
        </a:p>
      </dgm:t>
    </dgm:pt>
    <dgm:pt modelId="{FF21FFB4-AA7B-4195-B4CC-D9FCA5A8190E}">
      <dgm:prSet phldrT="[Texte]" custT="1"/>
      <dgm:spPr/>
      <dgm:t>
        <a:bodyPr/>
        <a:lstStyle/>
        <a:p>
          <a:r>
            <a:rPr lang="fr-FR" sz="1200" dirty="0">
              <a:solidFill>
                <a:schemeClr val="tx1"/>
              </a:solidFill>
            </a:rPr>
            <a:t>Début 2024</a:t>
          </a:r>
        </a:p>
      </dgm:t>
    </dgm:pt>
    <dgm:pt modelId="{39348FA2-0307-4182-8963-8FC97B4610FF}" type="parTrans" cxnId="{7BF957B0-7889-40FB-ABFD-62FC68E9B279}">
      <dgm:prSet/>
      <dgm:spPr/>
      <dgm:t>
        <a:bodyPr/>
        <a:lstStyle/>
        <a:p>
          <a:endParaRPr lang="fr-FR"/>
        </a:p>
      </dgm:t>
    </dgm:pt>
    <dgm:pt modelId="{034674FC-84F5-413F-8CA9-CB6EB5ABC643}" type="sibTrans" cxnId="{7BF957B0-7889-40FB-ABFD-62FC68E9B279}">
      <dgm:prSet/>
      <dgm:spPr/>
      <dgm:t>
        <a:bodyPr/>
        <a:lstStyle/>
        <a:p>
          <a:endParaRPr lang="fr-FR"/>
        </a:p>
      </dgm:t>
    </dgm:pt>
    <dgm:pt modelId="{857450EE-4C0B-4322-9E6C-C6E25C03026F}">
      <dgm:prSet custT="1"/>
      <dgm:spPr/>
      <dgm:t>
        <a:bodyPr/>
        <a:lstStyle/>
        <a:p>
          <a:r>
            <a:rPr lang="fr-FR" sz="1200" dirty="0"/>
            <a:t>1</a:t>
          </a:r>
          <a:r>
            <a:rPr lang="fr-FR" sz="1200" baseline="30000" dirty="0"/>
            <a:t>er</a:t>
          </a:r>
          <a:r>
            <a:rPr lang="fr-FR" sz="1200" dirty="0"/>
            <a:t> tri 2024</a:t>
          </a:r>
        </a:p>
      </dgm:t>
    </dgm:pt>
    <dgm:pt modelId="{0521D01D-14D0-474D-80CB-D4A6908BE90C}" type="parTrans" cxnId="{5A56A587-A3FC-44FF-A9DB-0DA19191DD4B}">
      <dgm:prSet/>
      <dgm:spPr/>
      <dgm:t>
        <a:bodyPr/>
        <a:lstStyle/>
        <a:p>
          <a:endParaRPr lang="fr-FR"/>
        </a:p>
      </dgm:t>
    </dgm:pt>
    <dgm:pt modelId="{FC934E85-66F4-46DE-9B18-7E27FE97848F}" type="sibTrans" cxnId="{5A56A587-A3FC-44FF-A9DB-0DA19191DD4B}">
      <dgm:prSet/>
      <dgm:spPr/>
      <dgm:t>
        <a:bodyPr/>
        <a:lstStyle/>
        <a:p>
          <a:endParaRPr lang="fr-FR"/>
        </a:p>
      </dgm:t>
    </dgm:pt>
    <dgm:pt modelId="{0C1F46DB-D289-4D45-9D32-FA25C07F3339}">
      <dgm:prSet/>
      <dgm:spPr/>
      <dgm:t>
        <a:bodyPr/>
        <a:lstStyle/>
        <a:p>
          <a:r>
            <a:rPr lang="fr-FR" dirty="0"/>
            <a:t>1</a:t>
          </a:r>
          <a:r>
            <a:rPr lang="fr-FR" baseline="30000" dirty="0"/>
            <a:t>er</a:t>
          </a:r>
          <a:r>
            <a:rPr lang="fr-FR" dirty="0"/>
            <a:t> </a:t>
          </a:r>
          <a:r>
            <a:rPr lang="fr-FR" dirty="0" err="1"/>
            <a:t>sem</a:t>
          </a:r>
          <a:r>
            <a:rPr lang="fr-FR" dirty="0"/>
            <a:t> 2023</a:t>
          </a:r>
        </a:p>
      </dgm:t>
    </dgm:pt>
    <dgm:pt modelId="{6A1644C1-D528-4E60-850A-9EE21D735F82}" type="parTrans" cxnId="{10E35400-3E79-4A3F-BC7C-833312C25547}">
      <dgm:prSet/>
      <dgm:spPr/>
      <dgm:t>
        <a:bodyPr/>
        <a:lstStyle/>
        <a:p>
          <a:endParaRPr lang="fr-FR"/>
        </a:p>
      </dgm:t>
    </dgm:pt>
    <dgm:pt modelId="{F9304C6E-988E-478C-8CD3-BE22B53F8D5D}" type="sibTrans" cxnId="{10E35400-3E79-4A3F-BC7C-833312C25547}">
      <dgm:prSet/>
      <dgm:spPr/>
      <dgm:t>
        <a:bodyPr/>
        <a:lstStyle/>
        <a:p>
          <a:endParaRPr lang="fr-FR"/>
        </a:p>
      </dgm:t>
    </dgm:pt>
    <dgm:pt modelId="{6140B144-05C2-4F45-B263-1B16250C5861}">
      <dgm:prSet/>
      <dgm:spPr/>
      <dgm:t>
        <a:bodyPr/>
        <a:lstStyle/>
        <a:p>
          <a:r>
            <a:rPr lang="fr-FR" dirty="0"/>
            <a:t>Lancement de la consultation</a:t>
          </a:r>
        </a:p>
      </dgm:t>
    </dgm:pt>
    <dgm:pt modelId="{560A4575-1335-44D7-A39B-0854E91BABDA}" type="parTrans" cxnId="{563D6DC0-4824-45C9-AC0D-087398AE0D3F}">
      <dgm:prSet/>
      <dgm:spPr/>
      <dgm:t>
        <a:bodyPr/>
        <a:lstStyle/>
        <a:p>
          <a:endParaRPr lang="fr-FR"/>
        </a:p>
      </dgm:t>
    </dgm:pt>
    <dgm:pt modelId="{9E041425-26B2-4706-B4C7-2A974D1152E1}" type="sibTrans" cxnId="{563D6DC0-4824-45C9-AC0D-087398AE0D3F}">
      <dgm:prSet/>
      <dgm:spPr/>
      <dgm:t>
        <a:bodyPr/>
        <a:lstStyle/>
        <a:p>
          <a:endParaRPr lang="fr-FR"/>
        </a:p>
      </dgm:t>
    </dgm:pt>
    <dgm:pt modelId="{83E0E46A-1924-4521-B2B2-2AF3FD107DBA}">
      <dgm:prSet/>
      <dgm:spPr/>
      <dgm:t>
        <a:bodyPr/>
        <a:lstStyle/>
        <a:p>
          <a:r>
            <a:rPr lang="fr-FR" dirty="0"/>
            <a:t>Lancement de l’étude eau et CC</a:t>
          </a:r>
        </a:p>
      </dgm:t>
    </dgm:pt>
    <dgm:pt modelId="{575A5DE2-C3EB-4AE1-88EE-E69290B81C2B}" type="parTrans" cxnId="{673343BD-8ADF-4602-B69F-AF674C7F0A56}">
      <dgm:prSet/>
      <dgm:spPr/>
      <dgm:t>
        <a:bodyPr/>
        <a:lstStyle/>
        <a:p>
          <a:endParaRPr lang="fr-FR"/>
        </a:p>
      </dgm:t>
    </dgm:pt>
    <dgm:pt modelId="{5E2765ED-C9D5-443D-934D-72C55B8F6309}" type="sibTrans" cxnId="{673343BD-8ADF-4602-B69F-AF674C7F0A56}">
      <dgm:prSet/>
      <dgm:spPr/>
      <dgm:t>
        <a:bodyPr/>
        <a:lstStyle/>
        <a:p>
          <a:endParaRPr lang="fr-FR"/>
        </a:p>
      </dgm:t>
    </dgm:pt>
    <dgm:pt modelId="{7B1D4FCA-973A-4352-89BB-67AE16AA2748}">
      <dgm:prSet/>
      <dgm:spPr/>
      <dgm:t>
        <a:bodyPr/>
        <a:lstStyle/>
        <a:p>
          <a:r>
            <a:rPr lang="fr-FR" dirty="0"/>
            <a:t>Résultats Axe 1 </a:t>
          </a:r>
        </a:p>
      </dgm:t>
    </dgm:pt>
    <dgm:pt modelId="{78B68DC3-FFA2-4F1B-9129-2BF4EA8A648B}" type="parTrans" cxnId="{12CBC7D6-A982-4C25-A146-69508FCA98C5}">
      <dgm:prSet/>
      <dgm:spPr/>
      <dgm:t>
        <a:bodyPr/>
        <a:lstStyle/>
        <a:p>
          <a:endParaRPr lang="fr-FR"/>
        </a:p>
      </dgm:t>
    </dgm:pt>
    <dgm:pt modelId="{DA16927C-DE33-4D8C-8EAE-96B3246AD794}" type="sibTrans" cxnId="{12CBC7D6-A982-4C25-A146-69508FCA98C5}">
      <dgm:prSet/>
      <dgm:spPr/>
      <dgm:t>
        <a:bodyPr/>
        <a:lstStyle/>
        <a:p>
          <a:endParaRPr lang="fr-FR"/>
        </a:p>
      </dgm:t>
    </dgm:pt>
    <dgm:pt modelId="{6705BE6D-54D8-4576-B19A-9BBAC8751AF4}">
      <dgm:prSet/>
      <dgm:spPr/>
      <dgm:t>
        <a:bodyPr/>
        <a:lstStyle/>
        <a:p>
          <a:r>
            <a:rPr lang="fr-FR" dirty="0"/>
            <a:t>Lancement des études des axes 2 et 3</a:t>
          </a:r>
        </a:p>
      </dgm:t>
    </dgm:pt>
    <dgm:pt modelId="{147C3EEC-FA08-4444-856C-D86859E7C0D9}" type="parTrans" cxnId="{7DDDC7E4-02AB-4ECD-8A90-35CA7E945C47}">
      <dgm:prSet/>
      <dgm:spPr/>
      <dgm:t>
        <a:bodyPr/>
        <a:lstStyle/>
        <a:p>
          <a:endParaRPr lang="fr-FR"/>
        </a:p>
      </dgm:t>
    </dgm:pt>
    <dgm:pt modelId="{0AE5C69D-60A5-41FE-BBA4-0D75CB57EC5F}" type="sibTrans" cxnId="{7DDDC7E4-02AB-4ECD-8A90-35CA7E945C47}">
      <dgm:prSet/>
      <dgm:spPr/>
      <dgm:t>
        <a:bodyPr/>
        <a:lstStyle/>
        <a:p>
          <a:endParaRPr lang="fr-FR"/>
        </a:p>
      </dgm:t>
    </dgm:pt>
    <dgm:pt modelId="{7141749A-02DB-45C8-B943-4587CE4F2735}" type="pres">
      <dgm:prSet presAssocID="{466E76D3-F13C-4A3B-AB8F-74F9045CCB0D}" presName="theList" presStyleCnt="0">
        <dgm:presLayoutVars>
          <dgm:dir/>
          <dgm:animLvl val="lvl"/>
          <dgm:resizeHandles val="exact"/>
        </dgm:presLayoutVars>
      </dgm:prSet>
      <dgm:spPr/>
    </dgm:pt>
    <dgm:pt modelId="{2B3C120A-2183-45A2-A2FC-964C5302CA80}" type="pres">
      <dgm:prSet presAssocID="{0C1F46DB-D289-4D45-9D32-FA25C07F3339}" presName="compNode" presStyleCnt="0"/>
      <dgm:spPr/>
    </dgm:pt>
    <dgm:pt modelId="{3AE81FB5-9C62-4505-9B6B-613996613355}" type="pres">
      <dgm:prSet presAssocID="{0C1F46DB-D289-4D45-9D32-FA25C07F3339}" presName="noGeometry" presStyleCnt="0"/>
      <dgm:spPr/>
    </dgm:pt>
    <dgm:pt modelId="{1712321D-AC0F-47DE-AF64-45D24BACE2B8}" type="pres">
      <dgm:prSet presAssocID="{0C1F46DB-D289-4D45-9D32-FA25C07F3339}" presName="childTextVisible" presStyleLbl="bgAccFollowNode1" presStyleIdx="0" presStyleCnt="4">
        <dgm:presLayoutVars>
          <dgm:bulletEnabled val="1"/>
        </dgm:presLayoutVars>
      </dgm:prSet>
      <dgm:spPr/>
    </dgm:pt>
    <dgm:pt modelId="{57C56624-5CBE-48EB-8B5E-CA7F37D1F9B6}" type="pres">
      <dgm:prSet presAssocID="{0C1F46DB-D289-4D45-9D32-FA25C07F3339}" presName="childTextHidden" presStyleLbl="bgAccFollowNode1" presStyleIdx="0" presStyleCnt="4"/>
      <dgm:spPr/>
    </dgm:pt>
    <dgm:pt modelId="{9ABB6807-A012-4036-93C5-47103D182A96}" type="pres">
      <dgm:prSet presAssocID="{0C1F46DB-D289-4D45-9D32-FA25C07F3339}" presName="parentText" presStyleLbl="node1" presStyleIdx="0" presStyleCnt="4">
        <dgm:presLayoutVars>
          <dgm:chMax val="1"/>
          <dgm:bulletEnabled val="1"/>
        </dgm:presLayoutVars>
      </dgm:prSet>
      <dgm:spPr/>
    </dgm:pt>
    <dgm:pt modelId="{80945D29-09E6-4529-B755-53C24B53DDE6}" type="pres">
      <dgm:prSet presAssocID="{0C1F46DB-D289-4D45-9D32-FA25C07F3339}" presName="aSpace" presStyleCnt="0"/>
      <dgm:spPr/>
    </dgm:pt>
    <dgm:pt modelId="{27403CB8-7237-4DAF-BA28-330D336A05F2}" type="pres">
      <dgm:prSet presAssocID="{7115F63F-3344-46DA-AF64-217BC1D77A96}" presName="compNode" presStyleCnt="0"/>
      <dgm:spPr/>
    </dgm:pt>
    <dgm:pt modelId="{DCAF186A-1D47-44D8-8AA5-AA4D28CA2742}" type="pres">
      <dgm:prSet presAssocID="{7115F63F-3344-46DA-AF64-217BC1D77A96}" presName="noGeometry" presStyleCnt="0"/>
      <dgm:spPr/>
    </dgm:pt>
    <dgm:pt modelId="{F467E461-C409-4427-876B-D4C389E0DE2E}" type="pres">
      <dgm:prSet presAssocID="{7115F63F-3344-46DA-AF64-217BC1D77A96}" presName="childTextVisible" presStyleLbl="bgAccFollowNode1" presStyleIdx="1" presStyleCnt="4">
        <dgm:presLayoutVars>
          <dgm:bulletEnabled val="1"/>
        </dgm:presLayoutVars>
      </dgm:prSet>
      <dgm:spPr/>
    </dgm:pt>
    <dgm:pt modelId="{282C6DDF-E8C4-4696-99FE-CFC0F10488A7}" type="pres">
      <dgm:prSet presAssocID="{7115F63F-3344-46DA-AF64-217BC1D77A96}" presName="childTextHidden" presStyleLbl="bgAccFollowNode1" presStyleIdx="1" presStyleCnt="4"/>
      <dgm:spPr/>
    </dgm:pt>
    <dgm:pt modelId="{FD419F8D-81A2-4146-A25C-968641F099C9}" type="pres">
      <dgm:prSet presAssocID="{7115F63F-3344-46DA-AF64-217BC1D77A96}" presName="parentText" presStyleLbl="node1" presStyleIdx="1" presStyleCnt="4">
        <dgm:presLayoutVars>
          <dgm:chMax val="1"/>
          <dgm:bulletEnabled val="1"/>
        </dgm:presLayoutVars>
      </dgm:prSet>
      <dgm:spPr/>
    </dgm:pt>
    <dgm:pt modelId="{CC220A38-3AE8-4938-AEED-2426CC990E4A}" type="pres">
      <dgm:prSet presAssocID="{7115F63F-3344-46DA-AF64-217BC1D77A96}" presName="aSpace" presStyleCnt="0"/>
      <dgm:spPr/>
    </dgm:pt>
    <dgm:pt modelId="{5058B2B2-37A8-4D5B-80F4-6AE35D9545B2}" type="pres">
      <dgm:prSet presAssocID="{FF21FFB4-AA7B-4195-B4CC-D9FCA5A8190E}" presName="compNode" presStyleCnt="0"/>
      <dgm:spPr/>
    </dgm:pt>
    <dgm:pt modelId="{F8F044A4-1439-4232-8CEC-C362F4CF3596}" type="pres">
      <dgm:prSet presAssocID="{FF21FFB4-AA7B-4195-B4CC-D9FCA5A8190E}" presName="noGeometry" presStyleCnt="0"/>
      <dgm:spPr/>
    </dgm:pt>
    <dgm:pt modelId="{571D3CAF-B2E7-4D35-8AA9-A7D5D2667EC4}" type="pres">
      <dgm:prSet presAssocID="{FF21FFB4-AA7B-4195-B4CC-D9FCA5A8190E}" presName="childTextVisible" presStyleLbl="bgAccFollowNode1" presStyleIdx="2" presStyleCnt="4">
        <dgm:presLayoutVars>
          <dgm:bulletEnabled val="1"/>
        </dgm:presLayoutVars>
      </dgm:prSet>
      <dgm:spPr/>
    </dgm:pt>
    <dgm:pt modelId="{5E490708-DE91-4786-9E72-BBE5F41B9EE7}" type="pres">
      <dgm:prSet presAssocID="{FF21FFB4-AA7B-4195-B4CC-D9FCA5A8190E}" presName="childTextHidden" presStyleLbl="bgAccFollowNode1" presStyleIdx="2" presStyleCnt="4"/>
      <dgm:spPr/>
    </dgm:pt>
    <dgm:pt modelId="{EA713BA4-018D-4412-9253-14D5CAFC3BE4}" type="pres">
      <dgm:prSet presAssocID="{FF21FFB4-AA7B-4195-B4CC-D9FCA5A8190E}" presName="parentText" presStyleLbl="node1" presStyleIdx="2" presStyleCnt="4">
        <dgm:presLayoutVars>
          <dgm:chMax val="1"/>
          <dgm:bulletEnabled val="1"/>
        </dgm:presLayoutVars>
      </dgm:prSet>
      <dgm:spPr/>
    </dgm:pt>
    <dgm:pt modelId="{06782671-9C81-40A7-A21F-74F110F2F831}" type="pres">
      <dgm:prSet presAssocID="{FF21FFB4-AA7B-4195-B4CC-D9FCA5A8190E}" presName="aSpace" presStyleCnt="0"/>
      <dgm:spPr/>
    </dgm:pt>
    <dgm:pt modelId="{BCB6B25F-3843-4213-A24D-6F762CFFADEC}" type="pres">
      <dgm:prSet presAssocID="{857450EE-4C0B-4322-9E6C-C6E25C03026F}" presName="compNode" presStyleCnt="0"/>
      <dgm:spPr/>
    </dgm:pt>
    <dgm:pt modelId="{FC7A9472-34C2-4919-9875-7E9298FEEABD}" type="pres">
      <dgm:prSet presAssocID="{857450EE-4C0B-4322-9E6C-C6E25C03026F}" presName="noGeometry" presStyleCnt="0"/>
      <dgm:spPr/>
    </dgm:pt>
    <dgm:pt modelId="{093B0C81-A9A6-44EC-B95C-7FF6F9524538}" type="pres">
      <dgm:prSet presAssocID="{857450EE-4C0B-4322-9E6C-C6E25C03026F}" presName="childTextVisible" presStyleLbl="bgAccFollowNode1" presStyleIdx="3" presStyleCnt="4">
        <dgm:presLayoutVars>
          <dgm:bulletEnabled val="1"/>
        </dgm:presLayoutVars>
      </dgm:prSet>
      <dgm:spPr/>
    </dgm:pt>
    <dgm:pt modelId="{21BE3E57-6C89-4741-82C8-17D58BD5C415}" type="pres">
      <dgm:prSet presAssocID="{857450EE-4C0B-4322-9E6C-C6E25C03026F}" presName="childTextHidden" presStyleLbl="bgAccFollowNode1" presStyleIdx="3" presStyleCnt="4"/>
      <dgm:spPr/>
    </dgm:pt>
    <dgm:pt modelId="{3F9649DE-146D-4527-B792-75FDC7529929}" type="pres">
      <dgm:prSet presAssocID="{857450EE-4C0B-4322-9E6C-C6E25C03026F}" presName="parentText" presStyleLbl="node1" presStyleIdx="3" presStyleCnt="4">
        <dgm:presLayoutVars>
          <dgm:chMax val="1"/>
          <dgm:bulletEnabled val="1"/>
        </dgm:presLayoutVars>
      </dgm:prSet>
      <dgm:spPr/>
    </dgm:pt>
  </dgm:ptLst>
  <dgm:cxnLst>
    <dgm:cxn modelId="{10E35400-3E79-4A3F-BC7C-833312C25547}" srcId="{466E76D3-F13C-4A3B-AB8F-74F9045CCB0D}" destId="{0C1F46DB-D289-4D45-9D32-FA25C07F3339}" srcOrd="0" destOrd="0" parTransId="{6A1644C1-D528-4E60-850A-9EE21D735F82}" sibTransId="{F9304C6E-988E-478C-8CD3-BE22B53F8D5D}"/>
    <dgm:cxn modelId="{D9F02305-FC5F-4ECE-AD29-4594C0D4D35C}" type="presOf" srcId="{0C1F46DB-D289-4D45-9D32-FA25C07F3339}" destId="{9ABB6807-A012-4036-93C5-47103D182A96}" srcOrd="0" destOrd="0" presId="urn:microsoft.com/office/officeart/2005/8/layout/hProcess6"/>
    <dgm:cxn modelId="{40F96A08-AF9A-44F2-8168-47DB8A16B4DB}" type="presOf" srcId="{83E0E46A-1924-4521-B2B2-2AF3FD107DBA}" destId="{282C6DDF-E8C4-4696-99FE-CFC0F10488A7}" srcOrd="1" destOrd="0" presId="urn:microsoft.com/office/officeart/2005/8/layout/hProcess6"/>
    <dgm:cxn modelId="{C840F819-C62C-4FED-8DC0-944912A0C6CD}" type="presOf" srcId="{857450EE-4C0B-4322-9E6C-C6E25C03026F}" destId="{3F9649DE-146D-4527-B792-75FDC7529929}" srcOrd="0" destOrd="0" presId="urn:microsoft.com/office/officeart/2005/8/layout/hProcess6"/>
    <dgm:cxn modelId="{F7E64837-9968-4410-85DE-2103F0CCBFD1}" type="presOf" srcId="{FF21FFB4-AA7B-4195-B4CC-D9FCA5A8190E}" destId="{EA713BA4-018D-4412-9253-14D5CAFC3BE4}" srcOrd="0" destOrd="0" presId="urn:microsoft.com/office/officeart/2005/8/layout/hProcess6"/>
    <dgm:cxn modelId="{AB1F4F40-1E3A-49E8-8220-4BD00356047E}" type="presOf" srcId="{6705BE6D-54D8-4576-B19A-9BBAC8751AF4}" destId="{21BE3E57-6C89-4741-82C8-17D58BD5C415}" srcOrd="1" destOrd="0" presId="urn:microsoft.com/office/officeart/2005/8/layout/hProcess6"/>
    <dgm:cxn modelId="{56040852-3141-4CA0-9A94-855535E666B9}" type="presOf" srcId="{6705BE6D-54D8-4576-B19A-9BBAC8751AF4}" destId="{093B0C81-A9A6-44EC-B95C-7FF6F9524538}" srcOrd="0" destOrd="0" presId="urn:microsoft.com/office/officeart/2005/8/layout/hProcess6"/>
    <dgm:cxn modelId="{5A56A587-A3FC-44FF-A9DB-0DA19191DD4B}" srcId="{466E76D3-F13C-4A3B-AB8F-74F9045CCB0D}" destId="{857450EE-4C0B-4322-9E6C-C6E25C03026F}" srcOrd="3" destOrd="0" parTransId="{0521D01D-14D0-474D-80CB-D4A6908BE90C}" sibTransId="{FC934E85-66F4-46DE-9B18-7E27FE97848F}"/>
    <dgm:cxn modelId="{477BFD89-53F0-4574-B3AB-0E7325A6E1F2}" type="presOf" srcId="{6140B144-05C2-4F45-B263-1B16250C5861}" destId="{57C56624-5CBE-48EB-8B5E-CA7F37D1F9B6}" srcOrd="1" destOrd="0" presId="urn:microsoft.com/office/officeart/2005/8/layout/hProcess6"/>
    <dgm:cxn modelId="{4505BF8C-721B-4DF5-90AE-5E276DC67130}" type="presOf" srcId="{7B1D4FCA-973A-4352-89BB-67AE16AA2748}" destId="{5E490708-DE91-4786-9E72-BBE5F41B9EE7}" srcOrd="1" destOrd="0" presId="urn:microsoft.com/office/officeart/2005/8/layout/hProcess6"/>
    <dgm:cxn modelId="{32751E94-055D-4F6F-9D9A-C850C0B79F33}" type="presOf" srcId="{83E0E46A-1924-4521-B2B2-2AF3FD107DBA}" destId="{F467E461-C409-4427-876B-D4C389E0DE2E}" srcOrd="0" destOrd="0" presId="urn:microsoft.com/office/officeart/2005/8/layout/hProcess6"/>
    <dgm:cxn modelId="{7EBE2098-F183-4A4E-8B35-39B0978067CF}" type="presOf" srcId="{7B1D4FCA-973A-4352-89BB-67AE16AA2748}" destId="{571D3CAF-B2E7-4D35-8AA9-A7D5D2667EC4}" srcOrd="0" destOrd="0" presId="urn:microsoft.com/office/officeart/2005/8/layout/hProcess6"/>
    <dgm:cxn modelId="{B95374A0-A3A4-41DF-A756-EC92B59C20C2}" type="presOf" srcId="{466E76D3-F13C-4A3B-AB8F-74F9045CCB0D}" destId="{7141749A-02DB-45C8-B943-4587CE4F2735}" srcOrd="0" destOrd="0" presId="urn:microsoft.com/office/officeart/2005/8/layout/hProcess6"/>
    <dgm:cxn modelId="{7BF957B0-7889-40FB-ABFD-62FC68E9B279}" srcId="{466E76D3-F13C-4A3B-AB8F-74F9045CCB0D}" destId="{FF21FFB4-AA7B-4195-B4CC-D9FCA5A8190E}" srcOrd="2" destOrd="0" parTransId="{39348FA2-0307-4182-8963-8FC97B4610FF}" sibTransId="{034674FC-84F5-413F-8CA9-CB6EB5ABC643}"/>
    <dgm:cxn modelId="{7BCCC3B6-D9E1-49D7-B021-5D6743B13BAB}" type="presOf" srcId="{7115F63F-3344-46DA-AF64-217BC1D77A96}" destId="{FD419F8D-81A2-4146-A25C-968641F099C9}" srcOrd="0" destOrd="0" presId="urn:microsoft.com/office/officeart/2005/8/layout/hProcess6"/>
    <dgm:cxn modelId="{673343BD-8ADF-4602-B69F-AF674C7F0A56}" srcId="{7115F63F-3344-46DA-AF64-217BC1D77A96}" destId="{83E0E46A-1924-4521-B2B2-2AF3FD107DBA}" srcOrd="0" destOrd="0" parTransId="{575A5DE2-C3EB-4AE1-88EE-E69290B81C2B}" sibTransId="{5E2765ED-C9D5-443D-934D-72C55B8F6309}"/>
    <dgm:cxn modelId="{563D6DC0-4824-45C9-AC0D-087398AE0D3F}" srcId="{0C1F46DB-D289-4D45-9D32-FA25C07F3339}" destId="{6140B144-05C2-4F45-B263-1B16250C5861}" srcOrd="0" destOrd="0" parTransId="{560A4575-1335-44D7-A39B-0854E91BABDA}" sibTransId="{9E041425-26B2-4706-B4C7-2A974D1152E1}"/>
    <dgm:cxn modelId="{DEC61EC3-9098-461E-A408-5F8CAAD3DAB1}" srcId="{466E76D3-F13C-4A3B-AB8F-74F9045CCB0D}" destId="{7115F63F-3344-46DA-AF64-217BC1D77A96}" srcOrd="1" destOrd="0" parTransId="{B938201B-42C7-4F42-9B7A-C63EFAC6B8BE}" sibTransId="{1E7324FD-4298-432A-B539-CAC157D5B672}"/>
    <dgm:cxn modelId="{12CBC7D6-A982-4C25-A146-69508FCA98C5}" srcId="{FF21FFB4-AA7B-4195-B4CC-D9FCA5A8190E}" destId="{7B1D4FCA-973A-4352-89BB-67AE16AA2748}" srcOrd="0" destOrd="0" parTransId="{78B68DC3-FFA2-4F1B-9129-2BF4EA8A648B}" sibTransId="{DA16927C-DE33-4D8C-8EAE-96B3246AD794}"/>
    <dgm:cxn modelId="{7DDDC7E4-02AB-4ECD-8A90-35CA7E945C47}" srcId="{857450EE-4C0B-4322-9E6C-C6E25C03026F}" destId="{6705BE6D-54D8-4576-B19A-9BBAC8751AF4}" srcOrd="0" destOrd="0" parTransId="{147C3EEC-FA08-4444-856C-D86859E7C0D9}" sibTransId="{0AE5C69D-60A5-41FE-BBA4-0D75CB57EC5F}"/>
    <dgm:cxn modelId="{E8C464F1-A5DD-4FB2-97CA-D2B00F8479B7}" type="presOf" srcId="{6140B144-05C2-4F45-B263-1B16250C5861}" destId="{1712321D-AC0F-47DE-AF64-45D24BACE2B8}" srcOrd="0" destOrd="0" presId="urn:microsoft.com/office/officeart/2005/8/layout/hProcess6"/>
    <dgm:cxn modelId="{69140DCA-A426-4734-8EA6-88EC0BB5EEB7}" type="presParOf" srcId="{7141749A-02DB-45C8-B943-4587CE4F2735}" destId="{2B3C120A-2183-45A2-A2FC-964C5302CA80}" srcOrd="0" destOrd="0" presId="urn:microsoft.com/office/officeart/2005/8/layout/hProcess6"/>
    <dgm:cxn modelId="{AC55F4C4-1B41-4813-AF96-D9618C498FE4}" type="presParOf" srcId="{2B3C120A-2183-45A2-A2FC-964C5302CA80}" destId="{3AE81FB5-9C62-4505-9B6B-613996613355}" srcOrd="0" destOrd="0" presId="urn:microsoft.com/office/officeart/2005/8/layout/hProcess6"/>
    <dgm:cxn modelId="{B2B67E4A-1029-48ED-BC70-1209932A7662}" type="presParOf" srcId="{2B3C120A-2183-45A2-A2FC-964C5302CA80}" destId="{1712321D-AC0F-47DE-AF64-45D24BACE2B8}" srcOrd="1" destOrd="0" presId="urn:microsoft.com/office/officeart/2005/8/layout/hProcess6"/>
    <dgm:cxn modelId="{768C2176-23EA-4E0E-8EBC-D72CB0A66FE1}" type="presParOf" srcId="{2B3C120A-2183-45A2-A2FC-964C5302CA80}" destId="{57C56624-5CBE-48EB-8B5E-CA7F37D1F9B6}" srcOrd="2" destOrd="0" presId="urn:microsoft.com/office/officeart/2005/8/layout/hProcess6"/>
    <dgm:cxn modelId="{39FCBAC5-8AAB-4032-BB4F-36899DB8A95B}" type="presParOf" srcId="{2B3C120A-2183-45A2-A2FC-964C5302CA80}" destId="{9ABB6807-A012-4036-93C5-47103D182A96}" srcOrd="3" destOrd="0" presId="urn:microsoft.com/office/officeart/2005/8/layout/hProcess6"/>
    <dgm:cxn modelId="{303F4030-3F02-4FC7-9CF9-E345A1330ABD}" type="presParOf" srcId="{7141749A-02DB-45C8-B943-4587CE4F2735}" destId="{80945D29-09E6-4529-B755-53C24B53DDE6}" srcOrd="1" destOrd="0" presId="urn:microsoft.com/office/officeart/2005/8/layout/hProcess6"/>
    <dgm:cxn modelId="{E2BD2693-C7DA-4BE4-A577-73CAD453CC25}" type="presParOf" srcId="{7141749A-02DB-45C8-B943-4587CE4F2735}" destId="{27403CB8-7237-4DAF-BA28-330D336A05F2}" srcOrd="2" destOrd="0" presId="urn:microsoft.com/office/officeart/2005/8/layout/hProcess6"/>
    <dgm:cxn modelId="{FF9E9F83-051A-4CF1-9326-1DBBAC5D61E6}" type="presParOf" srcId="{27403CB8-7237-4DAF-BA28-330D336A05F2}" destId="{DCAF186A-1D47-44D8-8AA5-AA4D28CA2742}" srcOrd="0" destOrd="0" presId="urn:microsoft.com/office/officeart/2005/8/layout/hProcess6"/>
    <dgm:cxn modelId="{007988A2-5B8E-42E1-B0FD-7236E926E4A6}" type="presParOf" srcId="{27403CB8-7237-4DAF-BA28-330D336A05F2}" destId="{F467E461-C409-4427-876B-D4C389E0DE2E}" srcOrd="1" destOrd="0" presId="urn:microsoft.com/office/officeart/2005/8/layout/hProcess6"/>
    <dgm:cxn modelId="{6826CE02-FCD9-4F5F-9937-29CF4E500207}" type="presParOf" srcId="{27403CB8-7237-4DAF-BA28-330D336A05F2}" destId="{282C6DDF-E8C4-4696-99FE-CFC0F10488A7}" srcOrd="2" destOrd="0" presId="urn:microsoft.com/office/officeart/2005/8/layout/hProcess6"/>
    <dgm:cxn modelId="{48AD1135-206D-424E-B28A-A8252C211DCB}" type="presParOf" srcId="{27403CB8-7237-4DAF-BA28-330D336A05F2}" destId="{FD419F8D-81A2-4146-A25C-968641F099C9}" srcOrd="3" destOrd="0" presId="urn:microsoft.com/office/officeart/2005/8/layout/hProcess6"/>
    <dgm:cxn modelId="{212F20E4-7D3F-4B0D-96B1-F260A8F05E68}" type="presParOf" srcId="{7141749A-02DB-45C8-B943-4587CE4F2735}" destId="{CC220A38-3AE8-4938-AEED-2426CC990E4A}" srcOrd="3" destOrd="0" presId="urn:microsoft.com/office/officeart/2005/8/layout/hProcess6"/>
    <dgm:cxn modelId="{E0C089BF-C3DE-46C1-911F-541C9CEAC9E6}" type="presParOf" srcId="{7141749A-02DB-45C8-B943-4587CE4F2735}" destId="{5058B2B2-37A8-4D5B-80F4-6AE35D9545B2}" srcOrd="4" destOrd="0" presId="urn:microsoft.com/office/officeart/2005/8/layout/hProcess6"/>
    <dgm:cxn modelId="{3E9AD1B9-297A-4A99-A7B5-BA2783FA541F}" type="presParOf" srcId="{5058B2B2-37A8-4D5B-80F4-6AE35D9545B2}" destId="{F8F044A4-1439-4232-8CEC-C362F4CF3596}" srcOrd="0" destOrd="0" presId="urn:microsoft.com/office/officeart/2005/8/layout/hProcess6"/>
    <dgm:cxn modelId="{456918D7-FAC4-4A47-87C0-BEFA73C56F87}" type="presParOf" srcId="{5058B2B2-37A8-4D5B-80F4-6AE35D9545B2}" destId="{571D3CAF-B2E7-4D35-8AA9-A7D5D2667EC4}" srcOrd="1" destOrd="0" presId="urn:microsoft.com/office/officeart/2005/8/layout/hProcess6"/>
    <dgm:cxn modelId="{9866057D-CB09-45E1-A322-AB7A03B496DD}" type="presParOf" srcId="{5058B2B2-37A8-4D5B-80F4-6AE35D9545B2}" destId="{5E490708-DE91-4786-9E72-BBE5F41B9EE7}" srcOrd="2" destOrd="0" presId="urn:microsoft.com/office/officeart/2005/8/layout/hProcess6"/>
    <dgm:cxn modelId="{7D71E0D4-A880-4A5A-AB6C-4B30B3F395E0}" type="presParOf" srcId="{5058B2B2-37A8-4D5B-80F4-6AE35D9545B2}" destId="{EA713BA4-018D-4412-9253-14D5CAFC3BE4}" srcOrd="3" destOrd="0" presId="urn:microsoft.com/office/officeart/2005/8/layout/hProcess6"/>
    <dgm:cxn modelId="{BDFA3829-6CCC-42D0-AD6B-B49F89F712D9}" type="presParOf" srcId="{7141749A-02DB-45C8-B943-4587CE4F2735}" destId="{06782671-9C81-40A7-A21F-74F110F2F831}" srcOrd="5" destOrd="0" presId="urn:microsoft.com/office/officeart/2005/8/layout/hProcess6"/>
    <dgm:cxn modelId="{22AE0295-7E4A-4343-8A61-E88518AB3A4D}" type="presParOf" srcId="{7141749A-02DB-45C8-B943-4587CE4F2735}" destId="{BCB6B25F-3843-4213-A24D-6F762CFFADEC}" srcOrd="6" destOrd="0" presId="urn:microsoft.com/office/officeart/2005/8/layout/hProcess6"/>
    <dgm:cxn modelId="{B7BBA9DF-DBC4-4F6D-99B9-4204808F1025}" type="presParOf" srcId="{BCB6B25F-3843-4213-A24D-6F762CFFADEC}" destId="{FC7A9472-34C2-4919-9875-7E9298FEEABD}" srcOrd="0" destOrd="0" presId="urn:microsoft.com/office/officeart/2005/8/layout/hProcess6"/>
    <dgm:cxn modelId="{A83B668D-30AD-4971-ADBB-1C692ABDF695}" type="presParOf" srcId="{BCB6B25F-3843-4213-A24D-6F762CFFADEC}" destId="{093B0C81-A9A6-44EC-B95C-7FF6F9524538}" srcOrd="1" destOrd="0" presId="urn:microsoft.com/office/officeart/2005/8/layout/hProcess6"/>
    <dgm:cxn modelId="{CFEB545B-7746-4C4D-90E1-3F93DE4D4B7A}" type="presParOf" srcId="{BCB6B25F-3843-4213-A24D-6F762CFFADEC}" destId="{21BE3E57-6C89-4741-82C8-17D58BD5C415}" srcOrd="2" destOrd="0" presId="urn:microsoft.com/office/officeart/2005/8/layout/hProcess6"/>
    <dgm:cxn modelId="{139811CE-9809-4C17-85B0-C418E228E46F}" type="presParOf" srcId="{BCB6B25F-3843-4213-A24D-6F762CFFADEC}" destId="{3F9649DE-146D-4527-B792-75FDC752992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E3742-46CA-471F-BE75-3D8749E18770}">
      <dsp:nvSpPr>
        <dsp:cNvPr id="0" name=""/>
        <dsp:cNvSpPr/>
      </dsp:nvSpPr>
      <dsp:spPr>
        <a:xfrm>
          <a:off x="941994" y="0"/>
          <a:ext cx="4212010" cy="406400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t>Département élargi </a:t>
          </a:r>
        </a:p>
      </dsp:txBody>
      <dsp:txXfrm>
        <a:off x="2459160" y="203200"/>
        <a:ext cx="1177678" cy="609600"/>
      </dsp:txXfrm>
    </dsp:sp>
    <dsp:sp modelId="{72F70843-01CC-4BC0-B043-FF322342B58C}">
      <dsp:nvSpPr>
        <dsp:cNvPr id="0" name=""/>
        <dsp:cNvSpPr/>
      </dsp:nvSpPr>
      <dsp:spPr>
        <a:xfrm>
          <a:off x="1422400" y="812799"/>
          <a:ext cx="3251200" cy="32512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t>Nord Isère / Sud Isère</a:t>
          </a:r>
        </a:p>
      </dsp:txBody>
      <dsp:txXfrm>
        <a:off x="2479852" y="1007871"/>
        <a:ext cx="1136294" cy="585216"/>
      </dsp:txXfrm>
    </dsp:sp>
    <dsp:sp modelId="{817B5244-223C-4F67-8F3B-E6B6E9F285AF}">
      <dsp:nvSpPr>
        <dsp:cNvPr id="0" name=""/>
        <dsp:cNvSpPr/>
      </dsp:nvSpPr>
      <dsp:spPr>
        <a:xfrm>
          <a:off x="1828800" y="1625599"/>
          <a:ext cx="2438400" cy="24384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t>Bassins versant</a:t>
          </a:r>
        </a:p>
      </dsp:txBody>
      <dsp:txXfrm>
        <a:off x="2479852" y="1808479"/>
        <a:ext cx="1136294" cy="548640"/>
      </dsp:txXfrm>
    </dsp:sp>
    <dsp:sp modelId="{3789EF15-ED04-4EBB-B14B-2077DAD2C7D3}">
      <dsp:nvSpPr>
        <dsp:cNvPr id="0" name=""/>
        <dsp:cNvSpPr/>
      </dsp:nvSpPr>
      <dsp:spPr>
        <a:xfrm>
          <a:off x="2235200" y="2438399"/>
          <a:ext cx="1625600" cy="16256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t>Sous Bassins versant spécifiques</a:t>
          </a:r>
        </a:p>
      </dsp:txBody>
      <dsp:txXfrm>
        <a:off x="2473263" y="2844799"/>
        <a:ext cx="1149472"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2321D-AC0F-47DE-AF64-45D24BACE2B8}">
      <dsp:nvSpPr>
        <dsp:cNvPr id="0" name=""/>
        <dsp:cNvSpPr/>
      </dsp:nvSpPr>
      <dsp:spPr>
        <a:xfrm>
          <a:off x="400329" y="140507"/>
          <a:ext cx="1584840" cy="1385350"/>
        </a:xfrm>
        <a:prstGeom prst="rightArrow">
          <a:avLst>
            <a:gd name="adj1" fmla="val 70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dirty="0"/>
            <a:t>Lancement de la consultation</a:t>
          </a:r>
        </a:p>
      </dsp:txBody>
      <dsp:txXfrm>
        <a:off x="796539" y="348310"/>
        <a:ext cx="772610" cy="969745"/>
      </dsp:txXfrm>
    </dsp:sp>
    <dsp:sp modelId="{9ABB6807-A012-4036-93C5-47103D182A96}">
      <dsp:nvSpPr>
        <dsp:cNvPr id="0" name=""/>
        <dsp:cNvSpPr/>
      </dsp:nvSpPr>
      <dsp:spPr>
        <a:xfrm>
          <a:off x="4118" y="436972"/>
          <a:ext cx="792420" cy="79242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1</a:t>
          </a:r>
          <a:r>
            <a:rPr lang="fr-FR" sz="1400" kern="1200" baseline="30000" dirty="0"/>
            <a:t>er</a:t>
          </a:r>
          <a:r>
            <a:rPr lang="fr-FR" sz="1400" kern="1200" dirty="0"/>
            <a:t> </a:t>
          </a:r>
          <a:r>
            <a:rPr lang="fr-FR" sz="1400" kern="1200" dirty="0" err="1"/>
            <a:t>sem</a:t>
          </a:r>
          <a:r>
            <a:rPr lang="fr-FR" sz="1400" kern="1200" dirty="0"/>
            <a:t> 2023</a:t>
          </a:r>
        </a:p>
      </dsp:txBody>
      <dsp:txXfrm>
        <a:off x="120165" y="553019"/>
        <a:ext cx="560326" cy="560326"/>
      </dsp:txXfrm>
    </dsp:sp>
    <dsp:sp modelId="{F467E461-C409-4427-876B-D4C389E0DE2E}">
      <dsp:nvSpPr>
        <dsp:cNvPr id="0" name=""/>
        <dsp:cNvSpPr/>
      </dsp:nvSpPr>
      <dsp:spPr>
        <a:xfrm>
          <a:off x="2480432" y="140507"/>
          <a:ext cx="1584840" cy="1385350"/>
        </a:xfrm>
        <a:prstGeom prst="rightArrow">
          <a:avLst>
            <a:gd name="adj1" fmla="val 70000"/>
            <a:gd name="adj2" fmla="val 50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dirty="0"/>
            <a:t>Lancement de l’étude eau et CC</a:t>
          </a:r>
        </a:p>
      </dsp:txBody>
      <dsp:txXfrm>
        <a:off x="2876643" y="348310"/>
        <a:ext cx="772610" cy="969745"/>
      </dsp:txXfrm>
    </dsp:sp>
    <dsp:sp modelId="{FD419F8D-81A2-4146-A25C-968641F099C9}">
      <dsp:nvSpPr>
        <dsp:cNvPr id="0" name=""/>
        <dsp:cNvSpPr/>
      </dsp:nvSpPr>
      <dsp:spPr>
        <a:xfrm>
          <a:off x="2084222" y="436972"/>
          <a:ext cx="792420" cy="792420"/>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Automne 2023</a:t>
          </a:r>
        </a:p>
      </dsp:txBody>
      <dsp:txXfrm>
        <a:off x="2200269" y="553019"/>
        <a:ext cx="560326" cy="560326"/>
      </dsp:txXfrm>
    </dsp:sp>
    <dsp:sp modelId="{571D3CAF-B2E7-4D35-8AA9-A7D5D2667EC4}">
      <dsp:nvSpPr>
        <dsp:cNvPr id="0" name=""/>
        <dsp:cNvSpPr/>
      </dsp:nvSpPr>
      <dsp:spPr>
        <a:xfrm>
          <a:off x="4560536" y="140507"/>
          <a:ext cx="1584840" cy="1385350"/>
        </a:xfrm>
        <a:prstGeom prst="rightArrow">
          <a:avLst>
            <a:gd name="adj1" fmla="val 70000"/>
            <a:gd name="adj2" fmla="val 50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dirty="0"/>
            <a:t>Résultats Axe 1 </a:t>
          </a:r>
        </a:p>
      </dsp:txBody>
      <dsp:txXfrm>
        <a:off x="4956746" y="348310"/>
        <a:ext cx="772610" cy="969745"/>
      </dsp:txXfrm>
    </dsp:sp>
    <dsp:sp modelId="{EA713BA4-018D-4412-9253-14D5CAFC3BE4}">
      <dsp:nvSpPr>
        <dsp:cNvPr id="0" name=""/>
        <dsp:cNvSpPr/>
      </dsp:nvSpPr>
      <dsp:spPr>
        <a:xfrm>
          <a:off x="4164326" y="436972"/>
          <a:ext cx="792420" cy="792420"/>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Début 2024</a:t>
          </a:r>
        </a:p>
      </dsp:txBody>
      <dsp:txXfrm>
        <a:off x="4280373" y="553019"/>
        <a:ext cx="560326" cy="560326"/>
      </dsp:txXfrm>
    </dsp:sp>
    <dsp:sp modelId="{093B0C81-A9A6-44EC-B95C-7FF6F9524538}">
      <dsp:nvSpPr>
        <dsp:cNvPr id="0" name=""/>
        <dsp:cNvSpPr/>
      </dsp:nvSpPr>
      <dsp:spPr>
        <a:xfrm>
          <a:off x="6640640" y="140507"/>
          <a:ext cx="1584840" cy="1385350"/>
        </a:xfrm>
        <a:prstGeom prst="rightArrow">
          <a:avLst>
            <a:gd name="adj1" fmla="val 70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dirty="0"/>
            <a:t>Lancement des études des axes 2 et 3</a:t>
          </a:r>
        </a:p>
      </dsp:txBody>
      <dsp:txXfrm>
        <a:off x="7036850" y="348310"/>
        <a:ext cx="772610" cy="969745"/>
      </dsp:txXfrm>
    </dsp:sp>
    <dsp:sp modelId="{3F9649DE-146D-4527-B792-75FDC7529929}">
      <dsp:nvSpPr>
        <dsp:cNvPr id="0" name=""/>
        <dsp:cNvSpPr/>
      </dsp:nvSpPr>
      <dsp:spPr>
        <a:xfrm>
          <a:off x="6244430" y="436972"/>
          <a:ext cx="792420" cy="792420"/>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t>1</a:t>
          </a:r>
          <a:r>
            <a:rPr lang="fr-FR" sz="1200" kern="1200" baseline="30000" dirty="0"/>
            <a:t>er</a:t>
          </a:r>
          <a:r>
            <a:rPr lang="fr-FR" sz="1200" kern="1200" dirty="0"/>
            <a:t> tri 2024</a:t>
          </a:r>
        </a:p>
      </dsp:txBody>
      <dsp:txXfrm>
        <a:off x="6360477" y="553019"/>
        <a:ext cx="560326" cy="56032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1F1E9-3910-4618-BB5A-96CED85EFFBE}" type="datetimeFigureOut">
              <a:rPr lang="fr-FR" smtClean="0"/>
              <a:t>19/10/2023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FBAB6-DBEE-44BC-B4A6-A194BE3CDCC9}" type="slidenum">
              <a:rPr lang="fr-FR" smtClean="0"/>
              <a:t>‹N°›</a:t>
            </a:fld>
            <a:endParaRPr lang="fr-FR"/>
          </a:p>
        </p:txBody>
      </p:sp>
    </p:spTree>
    <p:extLst>
      <p:ext uri="{BB962C8B-B14F-4D97-AF65-F5344CB8AC3E}">
        <p14:creationId xmlns:p14="http://schemas.microsoft.com/office/powerpoint/2010/main" val="121811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41BB5-99FE-43F7-8E68-73B8D5395B0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42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cette étude? Les modèles climatiques donnent des évolutions d’indicateurs </a:t>
            </a:r>
            <a:r>
              <a:rPr lang="fr-FR" dirty="0" err="1"/>
              <a:t>clmatiques</a:t>
            </a:r>
            <a:r>
              <a:rPr lang="fr-FR" dirty="0"/>
              <a:t> : par exemple température, pluie, ETP. </a:t>
            </a:r>
          </a:p>
          <a:p>
            <a:r>
              <a:rPr lang="fr-FR" dirty="0"/>
              <a:t>A la Cote, les impacts climatiques calculés pour RCP 4,5 sont les suivants. </a:t>
            </a:r>
          </a:p>
          <a:p>
            <a:r>
              <a:rPr lang="fr-FR" dirty="0"/>
              <a:t>Quel impact sur la disponibilité de la ressource en eau? </a:t>
            </a:r>
          </a:p>
          <a:p>
            <a:r>
              <a:rPr lang="fr-FR" dirty="0"/>
              <a:t>Période de référence : 1976 – 2005</a:t>
            </a:r>
          </a:p>
          <a:p>
            <a:r>
              <a:rPr lang="fr-FR" dirty="0"/>
              <a:t>ETP Moyenne cumulée par saison</a:t>
            </a:r>
          </a:p>
          <a:p>
            <a:r>
              <a:rPr lang="fr-FR" dirty="0"/>
              <a:t>Pluie moyenne cumulée par saison</a:t>
            </a:r>
          </a:p>
          <a:p>
            <a:r>
              <a:rPr lang="fr-FR" dirty="0"/>
              <a:t>Température moyenne par saison</a:t>
            </a:r>
          </a:p>
          <a:p>
            <a:endParaRPr lang="fr-FR" dirty="0"/>
          </a:p>
          <a:p>
            <a:pPr>
              <a:spcBef>
                <a:spcPts val="900"/>
              </a:spcBef>
              <a:buClr>
                <a:schemeClr val="tx2"/>
              </a:buClr>
              <a:buFont typeface="Wingdings" panose="05000000000000000000" pitchFamily="2" charset="2"/>
              <a:buChar char="Ø"/>
            </a:pPr>
            <a:r>
              <a:rPr lang="fr-FR" sz="1800" dirty="0">
                <a:solidFill>
                  <a:schemeClr val="tx1"/>
                </a:solidFill>
              </a:rPr>
              <a:t>A l’interface entre climat et société, demande de gérer des dynamiques complexes:</a:t>
            </a:r>
          </a:p>
          <a:p>
            <a:pPr lvl="1">
              <a:buClr>
                <a:schemeClr val="tx2"/>
              </a:buClr>
              <a:buFont typeface="Arial" panose="020B0604020202020204" pitchFamily="34" charset="0"/>
              <a:buChar char="•"/>
            </a:pPr>
            <a:r>
              <a:rPr lang="fr-FR" sz="1600" dirty="0">
                <a:solidFill>
                  <a:schemeClr val="tx1"/>
                </a:solidFill>
              </a:rPr>
              <a:t>Changement dans l’hydrologie et la ressource (quantité, qualité, saisonnalité, etc.)</a:t>
            </a:r>
          </a:p>
          <a:p>
            <a:pPr lvl="1">
              <a:buClr>
                <a:schemeClr val="tx2"/>
              </a:buClr>
              <a:buFont typeface="Arial" panose="020B0604020202020204" pitchFamily="34" charset="0"/>
              <a:buChar char="•"/>
            </a:pPr>
            <a:r>
              <a:rPr lang="fr-FR" sz="1600" dirty="0">
                <a:solidFill>
                  <a:schemeClr val="tx1"/>
                </a:solidFill>
              </a:rPr>
              <a:t>Changement dans le fonctionnement des </a:t>
            </a:r>
            <a:r>
              <a:rPr lang="fr-FR" sz="1600" dirty="0" err="1">
                <a:solidFill>
                  <a:schemeClr val="tx1"/>
                </a:solidFill>
              </a:rPr>
              <a:t>hydro-systèmes</a:t>
            </a:r>
            <a:endParaRPr lang="fr-FR" sz="1600" dirty="0">
              <a:solidFill>
                <a:schemeClr val="tx1"/>
              </a:solidFill>
            </a:endParaRPr>
          </a:p>
          <a:p>
            <a:pPr lvl="1">
              <a:buClr>
                <a:schemeClr val="tx2"/>
              </a:buClr>
              <a:buFont typeface="Arial" panose="020B0604020202020204" pitchFamily="34" charset="0"/>
              <a:buChar char="•"/>
            </a:pPr>
            <a:r>
              <a:rPr lang="fr-FR" sz="1600" dirty="0">
                <a:solidFill>
                  <a:schemeClr val="tx1"/>
                </a:solidFill>
              </a:rPr>
              <a:t>Changements des caractéristiques socio-économiques et les usages (demandes en eau, aménagement du territoire, urbanisation, modes de consommation, etc.)</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41BB5-99FE-43F7-8E68-73B8D5395B0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1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C1834-80AF-4808-9AE3-E102D1E55708}" type="slidenum">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9458" name="Rectangle 2"/>
          <p:cNvSpPr>
            <a:spLocks noGrp="1" noRot="1" noChangeAspect="1" noChangeArrowheads="1" noTextEdit="1"/>
          </p:cNvSpPr>
          <p:nvPr>
            <p:ph type="sldImg"/>
          </p:nvPr>
        </p:nvSpPr>
        <p:spPr>
          <a:xfrm>
            <a:off x="-33338" y="508000"/>
            <a:ext cx="6991351" cy="3933825"/>
          </a:xfrm>
          <a:ln/>
        </p:spPr>
      </p:sp>
      <p:sp>
        <p:nvSpPr>
          <p:cNvPr id="19459" name="Rectangle 3"/>
          <p:cNvSpPr>
            <a:spLocks noGrp="1" noChangeArrowheads="1"/>
          </p:cNvSpPr>
          <p:nvPr>
            <p:ph type="body" idx="1"/>
          </p:nvPr>
        </p:nvSpPr>
        <p:spPr>
          <a:xfrm>
            <a:off x="706438" y="4951413"/>
            <a:ext cx="5840412" cy="3148979"/>
          </a:xfrm>
        </p:spPr>
        <p:txBody>
          <a:bodyPr>
            <a:normAutofit fontScale="47500" lnSpcReduction="20000"/>
          </a:bodyPr>
          <a:lstStyle/>
          <a:p>
            <a:r>
              <a:rPr lang="fr-FR" sz="1900" dirty="0"/>
              <a:t>Aujourd’hui le domaine de viabilité des installations est adapté à un climat stationnaire, pouvant subir des chocs climatiques. Il existe une vulnérabilité faible des installations lors des chocs climatiques. C’est la gestion de crise qui arrive 2 années sur 10. </a:t>
            </a:r>
          </a:p>
          <a:p>
            <a:r>
              <a:rPr lang="fr-FR" sz="1900" dirty="0"/>
              <a:t>Le changement climatique va induire une mutation des conditions climatiques, les installations ne seront pas adaptées à cette mutation. La gestion de crise est de plus en plus fréquemment activée. La vulnérabilité augmente. </a:t>
            </a:r>
          </a:p>
          <a:p>
            <a:r>
              <a:rPr lang="fr-FR" sz="1900" dirty="0"/>
              <a:t>Les installations ne sont plus du tout adaptées au climat, il faut adapter les installations, les usages et recréer un domaine de viabilité adapté au climat afin de diminuer la vulnérabilité.  </a:t>
            </a:r>
          </a:p>
          <a:p>
            <a:endParaRPr lang="fr-FR" sz="1900" dirty="0"/>
          </a:p>
          <a:p>
            <a:r>
              <a:rPr lang="fr-FR" sz="1900" dirty="0"/>
              <a:t>L’adaptation nécessite de réfléchir à grande échelle </a:t>
            </a:r>
          </a:p>
          <a:p>
            <a:pPr>
              <a:spcBef>
                <a:spcPts val="900"/>
              </a:spcBef>
              <a:buClr>
                <a:schemeClr val="tx2"/>
              </a:buClr>
              <a:buFont typeface="Wingdings" panose="05000000000000000000" pitchFamily="2" charset="2"/>
              <a:buChar char="Ø"/>
            </a:pPr>
            <a:r>
              <a:rPr lang="fr-FR" sz="1800" dirty="0">
                <a:solidFill>
                  <a:schemeClr val="tx1"/>
                </a:solidFill>
              </a:rPr>
              <a:t>A l’interface entre climat et société, demande de gérer des dynamiques complexes:</a:t>
            </a:r>
          </a:p>
          <a:p>
            <a:pPr lvl="1">
              <a:buClr>
                <a:schemeClr val="tx2"/>
              </a:buClr>
              <a:buFont typeface="Arial" panose="020B0604020202020204" pitchFamily="34" charset="0"/>
              <a:buChar char="•"/>
            </a:pPr>
            <a:r>
              <a:rPr lang="fr-FR" sz="1600" dirty="0">
                <a:solidFill>
                  <a:schemeClr val="tx1"/>
                </a:solidFill>
              </a:rPr>
              <a:t>Changement dans l’hydrologie et la ressource (quantité, qualité, saisonnalité, etc.)</a:t>
            </a:r>
          </a:p>
          <a:p>
            <a:pPr lvl="1">
              <a:buClr>
                <a:schemeClr val="tx2"/>
              </a:buClr>
              <a:buFont typeface="Arial" panose="020B0604020202020204" pitchFamily="34" charset="0"/>
              <a:buChar char="•"/>
            </a:pPr>
            <a:r>
              <a:rPr lang="fr-FR" sz="1600" dirty="0">
                <a:solidFill>
                  <a:schemeClr val="tx1"/>
                </a:solidFill>
              </a:rPr>
              <a:t>Changement dans le fonctionnement des </a:t>
            </a:r>
            <a:r>
              <a:rPr lang="fr-FR" sz="1600" dirty="0" err="1">
                <a:solidFill>
                  <a:schemeClr val="tx1"/>
                </a:solidFill>
              </a:rPr>
              <a:t>hydro-systèmes</a:t>
            </a:r>
            <a:endParaRPr lang="fr-FR" sz="1600" dirty="0">
              <a:solidFill>
                <a:schemeClr val="tx1"/>
              </a:solidFill>
            </a:endParaRPr>
          </a:p>
          <a:p>
            <a:pPr lvl="1">
              <a:buClr>
                <a:schemeClr val="tx2"/>
              </a:buClr>
              <a:buFont typeface="Arial" panose="020B0604020202020204" pitchFamily="34" charset="0"/>
              <a:buChar char="•"/>
            </a:pPr>
            <a:r>
              <a:rPr lang="fr-FR" sz="1600" dirty="0">
                <a:solidFill>
                  <a:schemeClr val="tx1"/>
                </a:solidFill>
              </a:rPr>
              <a:t>Changements des caractéristiques socio-économiques et les usages (demandes en eau, aménagement du territoire, urbanisation, modes de consommation, etc.)</a:t>
            </a:r>
          </a:p>
          <a:p>
            <a:pPr>
              <a:spcBef>
                <a:spcPts val="900"/>
              </a:spcBef>
              <a:buClr>
                <a:schemeClr val="tx2"/>
              </a:buClr>
              <a:buFont typeface="Wingdings" panose="05000000000000000000" pitchFamily="2" charset="2"/>
              <a:buChar char="Ø"/>
            </a:pPr>
            <a:r>
              <a:rPr lang="fr-FR" sz="1800" dirty="0">
                <a:solidFill>
                  <a:schemeClr val="tx1"/>
                </a:solidFill>
              </a:rPr>
              <a:t>Implique une temporalité lointaine</a:t>
            </a:r>
          </a:p>
          <a:p>
            <a:pPr>
              <a:spcBef>
                <a:spcPts val="900"/>
              </a:spcBef>
              <a:buClr>
                <a:schemeClr val="tx2"/>
              </a:buClr>
              <a:buFont typeface="Wingdings" panose="05000000000000000000" pitchFamily="2" charset="2"/>
              <a:buChar char="Ø"/>
            </a:pPr>
            <a:r>
              <a:rPr lang="fr-FR" sz="1800" dirty="0">
                <a:solidFill>
                  <a:schemeClr val="tx1"/>
                </a:solidFill>
              </a:rPr>
              <a:t>Doit tenir compte du caractère non-stabilisé et aléatoire du changement climatique</a:t>
            </a:r>
          </a:p>
          <a:p>
            <a:pPr>
              <a:spcBef>
                <a:spcPts val="900"/>
              </a:spcBef>
              <a:buClr>
                <a:schemeClr val="tx2"/>
              </a:buClr>
              <a:buFont typeface="Wingdings" panose="05000000000000000000" pitchFamily="2" charset="2"/>
              <a:buChar char="Ø"/>
            </a:pPr>
            <a:r>
              <a:rPr lang="fr-FR" sz="1800" dirty="0">
                <a:solidFill>
                  <a:schemeClr val="tx1"/>
                </a:solidFill>
              </a:rPr>
              <a:t>Implique d’articuler le court terme et le long terme</a:t>
            </a:r>
          </a:p>
          <a:p>
            <a:pPr>
              <a:spcBef>
                <a:spcPts val="900"/>
              </a:spcBef>
              <a:buClr>
                <a:schemeClr val="tx2"/>
              </a:buClr>
              <a:buFont typeface="Wingdings" panose="05000000000000000000" pitchFamily="2" charset="2"/>
              <a:buChar char="Ø"/>
            </a:pPr>
            <a:r>
              <a:rPr lang="fr-FR" sz="1800" dirty="0">
                <a:solidFill>
                  <a:schemeClr val="tx1"/>
                </a:solidFill>
              </a:rPr>
              <a:t>Doit prendre en compte les inerties des systèmes de gestion de l’eau </a:t>
            </a:r>
          </a:p>
          <a:p>
            <a:pPr>
              <a:spcBef>
                <a:spcPts val="900"/>
              </a:spcBef>
              <a:buClr>
                <a:schemeClr val="tx2"/>
              </a:buClr>
              <a:buFont typeface="Wingdings" panose="05000000000000000000" pitchFamily="2" charset="2"/>
              <a:buChar char="Ø"/>
            </a:pPr>
            <a:r>
              <a:rPr lang="fr-FR" sz="1800" dirty="0">
                <a:solidFill>
                  <a:schemeClr val="tx1"/>
                </a:solidFill>
              </a:rPr>
              <a:t>Doit faire face à de nombreuses incertitudes</a:t>
            </a:r>
          </a:p>
          <a:p>
            <a:endParaRPr lang="en-US" sz="1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Etude initiée par le </a:t>
            </a:r>
            <a:r>
              <a:rPr lang="fr-FR" dirty="0" err="1"/>
              <a:t>Départmeent</a:t>
            </a:r>
            <a:r>
              <a:rPr lang="fr-FR" dirty="0"/>
              <a:t> : 1ere phase : réfléchir à l’opportunité d’une telle étude à l’échelle du Département? </a:t>
            </a:r>
          </a:p>
          <a:p>
            <a:r>
              <a:rPr lang="fr-FR" dirty="0"/>
              <a:t>-&gt; 2022 consacrée à 1 travail d’inventaire des besoins avec les acteurs </a:t>
            </a:r>
            <a:r>
              <a:rPr lang="fr-FR" dirty="0" err="1"/>
              <a:t>gémapiens</a:t>
            </a:r>
            <a:r>
              <a:rPr lang="fr-FR" dirty="0"/>
              <a:t> du territoire + 1 synthèse des études en cours ou à venir qui pourront nourrir la démarche. </a:t>
            </a:r>
          </a:p>
          <a:p>
            <a:r>
              <a:rPr lang="fr-FR" dirty="0"/>
              <a:t>3 objectifs ressortent de ce travail : répondent à 3 besoins émanant du territoire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41BB5-99FE-43F7-8E68-73B8D5395B0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64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étapes : 1 première pour assurer une diffusion des données sur le climat et l’impact sur la ressource en eau à l’échelle de l’Isère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41BB5-99FE-43F7-8E68-73B8D5395B0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1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deuxième étape axée sur un diagnostic des impacts du changement climatique et de la disponibilité de la ressource en eau sous changement climatique pour anticiper l’avenir</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41BB5-99FE-43F7-8E68-73B8D5395B0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1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Périmètre hydrographique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41BB5-99FE-43F7-8E68-73B8D5395B0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34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152913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7056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058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93999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23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368240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93233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388021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15/06/2022</a:t>
            </a:r>
          </a:p>
        </p:txBody>
      </p:sp>
      <p:sp>
        <p:nvSpPr>
          <p:cNvPr id="5" name="Espace réservé du pied de page 4"/>
          <p:cNvSpPr>
            <a:spLocks noGrp="1"/>
          </p:cNvSpPr>
          <p:nvPr>
            <p:ph type="ftr" sz="quarter" idx="11"/>
          </p:nvPr>
        </p:nvSpPr>
        <p:spPr/>
        <p:txBody>
          <a:bodyPr/>
          <a:lstStyle/>
          <a:p>
            <a:r>
              <a:rPr lang="fr-FR"/>
              <a:t>Mission de cadrage d'une étude prospective d'adaptation au changement climatique</a:t>
            </a:r>
          </a:p>
        </p:txBody>
      </p:sp>
      <p:sp>
        <p:nvSpPr>
          <p:cNvPr id="6" name="Espace réservé du numéro de diapositive 5"/>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3570120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r>
              <a:rPr lang="fr-FR" dirty="0"/>
              <a:t>09/12/2022</a:t>
            </a:r>
          </a:p>
        </p:txBody>
      </p:sp>
      <p:sp>
        <p:nvSpPr>
          <p:cNvPr id="5" name="Espace réservé du pied de page 4"/>
          <p:cNvSpPr>
            <a:spLocks noGrp="1"/>
          </p:cNvSpPr>
          <p:nvPr>
            <p:ph type="ftr" sz="quarter" idx="11"/>
          </p:nvPr>
        </p:nvSpPr>
        <p:spPr/>
        <p:txBody>
          <a:bodyPr/>
          <a:lstStyle/>
          <a:p>
            <a:r>
              <a:rPr lang="fr-FR" dirty="0"/>
              <a:t>Mission de cadrage d'une étude prospective d'adaptation au changement climatique</a:t>
            </a:r>
          </a:p>
        </p:txBody>
      </p:sp>
      <p:sp>
        <p:nvSpPr>
          <p:cNvPr id="6" name="Espace réservé du numéro de diapositive 5"/>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57326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dirty="0"/>
              <a:t>09/12/2022</a:t>
            </a:r>
          </a:p>
        </p:txBody>
      </p:sp>
      <p:sp>
        <p:nvSpPr>
          <p:cNvPr id="5" name="Espace réservé du pied de page 4"/>
          <p:cNvSpPr>
            <a:spLocks noGrp="1"/>
          </p:cNvSpPr>
          <p:nvPr>
            <p:ph type="ftr" sz="quarter" idx="11"/>
          </p:nvPr>
        </p:nvSpPr>
        <p:spPr/>
        <p:txBody>
          <a:bodyPr/>
          <a:lstStyle/>
          <a:p>
            <a:r>
              <a:rPr lang="fr-FR"/>
              <a:t>Mission de cadrage d'une étude prospective d'adaptation au changement climatique</a:t>
            </a:r>
          </a:p>
        </p:txBody>
      </p:sp>
      <p:sp>
        <p:nvSpPr>
          <p:cNvPr id="6" name="Espace réservé du numéro de diapositive 5"/>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224120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2692034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09/12/2022</a:t>
            </a:r>
          </a:p>
        </p:txBody>
      </p:sp>
      <p:sp>
        <p:nvSpPr>
          <p:cNvPr id="6" name="Espace réservé du pied de page 5"/>
          <p:cNvSpPr>
            <a:spLocks noGrp="1"/>
          </p:cNvSpPr>
          <p:nvPr>
            <p:ph type="ftr" sz="quarter" idx="11"/>
          </p:nvPr>
        </p:nvSpPr>
        <p:spPr/>
        <p:txBody>
          <a:bodyPr/>
          <a:lstStyle/>
          <a:p>
            <a:r>
              <a:rPr lang="fr-FR"/>
              <a:t>Mission de cadrage d'une étude prospective d'adaptation au changement climatique</a:t>
            </a:r>
          </a:p>
        </p:txBody>
      </p:sp>
      <p:sp>
        <p:nvSpPr>
          <p:cNvPr id="7" name="Espace réservé du numéro de diapositive 6"/>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2035613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09/12/2022</a:t>
            </a:r>
          </a:p>
        </p:txBody>
      </p:sp>
      <p:sp>
        <p:nvSpPr>
          <p:cNvPr id="8" name="Espace réservé du pied de page 7"/>
          <p:cNvSpPr>
            <a:spLocks noGrp="1"/>
          </p:cNvSpPr>
          <p:nvPr>
            <p:ph type="ftr" sz="quarter" idx="11"/>
          </p:nvPr>
        </p:nvSpPr>
        <p:spPr/>
        <p:txBody>
          <a:bodyPr/>
          <a:lstStyle/>
          <a:p>
            <a:r>
              <a:rPr lang="fr-FR"/>
              <a:t>Mission de cadrage d'une étude prospective d'adaptation au changement climatique</a:t>
            </a:r>
          </a:p>
        </p:txBody>
      </p:sp>
      <p:sp>
        <p:nvSpPr>
          <p:cNvPr id="9" name="Espace réservé du numéro de diapositive 8"/>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43930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dirty="0"/>
              <a:t>09/12/2022</a:t>
            </a:r>
          </a:p>
        </p:txBody>
      </p:sp>
      <p:sp>
        <p:nvSpPr>
          <p:cNvPr id="4" name="Espace réservé du pied de page 3"/>
          <p:cNvSpPr>
            <a:spLocks noGrp="1"/>
          </p:cNvSpPr>
          <p:nvPr>
            <p:ph type="ftr" sz="quarter" idx="11"/>
          </p:nvPr>
        </p:nvSpPr>
        <p:spPr/>
        <p:txBody>
          <a:bodyPr/>
          <a:lstStyle/>
          <a:p>
            <a:r>
              <a:rPr lang="fr-FR"/>
              <a:t>Mission de cadrage d'une étude prospective d'adaptation au changement climatique</a:t>
            </a:r>
          </a:p>
        </p:txBody>
      </p:sp>
      <p:sp>
        <p:nvSpPr>
          <p:cNvPr id="5" name="Espace réservé du numéro de diapositive 4"/>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768506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09/12/2022</a:t>
            </a:r>
          </a:p>
        </p:txBody>
      </p:sp>
      <p:sp>
        <p:nvSpPr>
          <p:cNvPr id="3" name="Espace réservé du pied de page 2"/>
          <p:cNvSpPr>
            <a:spLocks noGrp="1"/>
          </p:cNvSpPr>
          <p:nvPr>
            <p:ph type="ftr" sz="quarter" idx="11"/>
          </p:nvPr>
        </p:nvSpPr>
        <p:spPr/>
        <p:txBody>
          <a:bodyPr/>
          <a:lstStyle/>
          <a:p>
            <a:r>
              <a:rPr lang="fr-FR"/>
              <a:t>Mission de cadrage d'une étude prospective d'adaptation au changement climatique</a:t>
            </a:r>
          </a:p>
        </p:txBody>
      </p:sp>
      <p:sp>
        <p:nvSpPr>
          <p:cNvPr id="4" name="Espace réservé du numéro de diapositive 3"/>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3234455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09/12/2022</a:t>
            </a:r>
          </a:p>
        </p:txBody>
      </p:sp>
      <p:sp>
        <p:nvSpPr>
          <p:cNvPr id="6" name="Espace réservé du pied de page 5"/>
          <p:cNvSpPr>
            <a:spLocks noGrp="1"/>
          </p:cNvSpPr>
          <p:nvPr>
            <p:ph type="ftr" sz="quarter" idx="11"/>
          </p:nvPr>
        </p:nvSpPr>
        <p:spPr/>
        <p:txBody>
          <a:bodyPr/>
          <a:lstStyle/>
          <a:p>
            <a:r>
              <a:rPr lang="fr-FR"/>
              <a:t>Mission de cadrage d'une étude prospective d'adaptation au changement climatique</a:t>
            </a:r>
          </a:p>
        </p:txBody>
      </p:sp>
      <p:sp>
        <p:nvSpPr>
          <p:cNvPr id="7" name="Espace réservé du numéro de diapositive 6"/>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4059846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dirty="0"/>
              <a:t>09/12/2022</a:t>
            </a:r>
          </a:p>
        </p:txBody>
      </p:sp>
      <p:sp>
        <p:nvSpPr>
          <p:cNvPr id="6" name="Espace réservé du pied de page 5"/>
          <p:cNvSpPr>
            <a:spLocks noGrp="1"/>
          </p:cNvSpPr>
          <p:nvPr>
            <p:ph type="ftr" sz="quarter" idx="11"/>
          </p:nvPr>
        </p:nvSpPr>
        <p:spPr/>
        <p:txBody>
          <a:bodyPr/>
          <a:lstStyle/>
          <a:p>
            <a:r>
              <a:rPr lang="fr-FR"/>
              <a:t>Mission de cadrage d'une étude prospective d'adaptation au changement climatique</a:t>
            </a:r>
          </a:p>
        </p:txBody>
      </p:sp>
      <p:sp>
        <p:nvSpPr>
          <p:cNvPr id="7" name="Espace réservé du numéro de diapositive 6"/>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101595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09/12/2022</a:t>
            </a:r>
          </a:p>
        </p:txBody>
      </p:sp>
      <p:sp>
        <p:nvSpPr>
          <p:cNvPr id="5" name="Espace réservé du pied de page 4"/>
          <p:cNvSpPr>
            <a:spLocks noGrp="1"/>
          </p:cNvSpPr>
          <p:nvPr>
            <p:ph type="ftr" sz="quarter" idx="11"/>
          </p:nvPr>
        </p:nvSpPr>
        <p:spPr/>
        <p:txBody>
          <a:bodyPr/>
          <a:lstStyle/>
          <a:p>
            <a:r>
              <a:rPr lang="fr-FR"/>
              <a:t>Mission de cadrage d'une étude prospective d'adaptation au changement climatique</a:t>
            </a:r>
          </a:p>
        </p:txBody>
      </p:sp>
      <p:sp>
        <p:nvSpPr>
          <p:cNvPr id="6" name="Espace réservé du numéro de diapositive 5"/>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995908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09/12/2022</a:t>
            </a:r>
          </a:p>
        </p:txBody>
      </p:sp>
      <p:sp>
        <p:nvSpPr>
          <p:cNvPr id="5" name="Espace réservé du pied de page 4"/>
          <p:cNvSpPr>
            <a:spLocks noGrp="1"/>
          </p:cNvSpPr>
          <p:nvPr>
            <p:ph type="ftr" sz="quarter" idx="11"/>
          </p:nvPr>
        </p:nvSpPr>
        <p:spPr/>
        <p:txBody>
          <a:bodyPr/>
          <a:lstStyle/>
          <a:p>
            <a:r>
              <a:rPr lang="fr-FR"/>
              <a:t>Mission de cadrage d'une étude prospective d'adaptation au changement climatique</a:t>
            </a:r>
          </a:p>
        </p:txBody>
      </p:sp>
      <p:sp>
        <p:nvSpPr>
          <p:cNvPr id="6" name="Espace réservé du numéro de diapositive 5"/>
          <p:cNvSpPr>
            <a:spLocks noGrp="1"/>
          </p:cNvSpPr>
          <p:nvPr>
            <p:ph type="sldNum" sz="quarter" idx="12"/>
          </p:nvPr>
        </p:nvSpPr>
        <p:spPr/>
        <p:txBody>
          <a:bodyPr/>
          <a:lstStyle/>
          <a:p>
            <a:fld id="{B8045E6F-79A5-47B2-A228-06A4EE8F82B9}" type="slidenum">
              <a:rPr lang="fr-FR" smtClean="0"/>
              <a:t>‹N°›</a:t>
            </a:fld>
            <a:endParaRPr lang="fr-FR"/>
          </a:p>
        </p:txBody>
      </p:sp>
    </p:spTree>
    <p:extLst>
      <p:ext uri="{BB962C8B-B14F-4D97-AF65-F5344CB8AC3E}">
        <p14:creationId xmlns:p14="http://schemas.microsoft.com/office/powerpoint/2010/main" val="423931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A8B58F8-23AC-4DD7-9077-0674D5CD2645}" type="datetimeFigureOut">
              <a:rPr lang="fr-FR" smtClean="0"/>
              <a:t>19/10/2023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406738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A8B58F8-23AC-4DD7-9077-0674D5CD2645}" type="datetimeFigureOut">
              <a:rPr lang="fr-FR" smtClean="0"/>
              <a:t>19/10/2023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101926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8B58F8-23AC-4DD7-9077-0674D5CD2645}" type="datetimeFigureOut">
              <a:rPr lang="fr-FR" smtClean="0"/>
              <a:t>19/10/2023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205115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A8B58F8-23AC-4DD7-9077-0674D5CD2645}" type="datetimeFigureOut">
              <a:rPr lang="fr-FR" smtClean="0"/>
              <a:t>19/10/2023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111388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B58F8-23AC-4DD7-9077-0674D5CD2645}" type="datetimeFigureOut">
              <a:rPr lang="fr-FR" smtClean="0"/>
              <a:t>19/10/2023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424155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A8B58F8-23AC-4DD7-9077-0674D5CD2645}" type="datetimeFigureOut">
              <a:rPr lang="fr-FR" smtClean="0"/>
              <a:t>19/10/2023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113055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A8B58F8-23AC-4DD7-9077-0674D5CD2645}" type="datetimeFigureOut">
              <a:rPr lang="fr-FR" smtClean="0"/>
              <a:t>19/10/2023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63E725-B11C-4E89-B835-E625FAC12D76}" type="slidenum">
              <a:rPr lang="fr-FR" smtClean="0"/>
              <a:t>‹N°›</a:t>
            </a:fld>
            <a:endParaRPr lang="fr-FR"/>
          </a:p>
        </p:txBody>
      </p:sp>
    </p:spTree>
    <p:extLst>
      <p:ext uri="{BB962C8B-B14F-4D97-AF65-F5344CB8AC3E}">
        <p14:creationId xmlns:p14="http://schemas.microsoft.com/office/powerpoint/2010/main" val="4678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8B58F8-23AC-4DD7-9077-0674D5CD2645}" type="datetimeFigureOut">
              <a:rPr lang="fr-FR" smtClean="0"/>
              <a:t>19/10/2023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63E725-B11C-4E89-B835-E625FAC12D76}" type="slidenum">
              <a:rPr lang="fr-FR" smtClean="0"/>
              <a:t>‹N°›</a:t>
            </a:fld>
            <a:endParaRPr lang="fr-FR"/>
          </a:p>
        </p:txBody>
      </p:sp>
    </p:spTree>
    <p:extLst>
      <p:ext uri="{BB962C8B-B14F-4D97-AF65-F5344CB8AC3E}">
        <p14:creationId xmlns:p14="http://schemas.microsoft.com/office/powerpoint/2010/main" val="364616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15/06/2022</a:t>
            </a: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Mission de cadrage d'une étude prospective d'adaptation au changement climatique</a:t>
            </a: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45E6F-79A5-47B2-A228-06A4EE8F82B9}" type="slidenum">
              <a:rPr lang="fr-FR" smtClean="0"/>
              <a:t>‹N°›</a:t>
            </a:fld>
            <a:endParaRPr lang="fr-FR"/>
          </a:p>
        </p:txBody>
      </p:sp>
    </p:spTree>
    <p:extLst>
      <p:ext uri="{BB962C8B-B14F-4D97-AF65-F5344CB8AC3E}">
        <p14:creationId xmlns:p14="http://schemas.microsoft.com/office/powerpoint/2010/main" val="14464315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5785" y="1039453"/>
            <a:ext cx="8848463" cy="1470025"/>
          </a:xfrm>
        </p:spPr>
        <p:txBody>
          <a:bodyPr>
            <a:normAutofit/>
          </a:bodyPr>
          <a:lstStyle/>
          <a:p>
            <a:r>
              <a:rPr lang="fr-FR" sz="4400" baseline="30000" dirty="0"/>
              <a:t>6e</a:t>
            </a:r>
            <a:r>
              <a:rPr lang="fr-FR" sz="4400" dirty="0"/>
              <a:t> Commission canyon de l’Isère</a:t>
            </a:r>
          </a:p>
        </p:txBody>
      </p:sp>
      <p:sp>
        <p:nvSpPr>
          <p:cNvPr id="3" name="Sous-titre 2"/>
          <p:cNvSpPr>
            <a:spLocks noGrp="1"/>
          </p:cNvSpPr>
          <p:nvPr>
            <p:ph type="subTitle" idx="1"/>
          </p:nvPr>
        </p:nvSpPr>
        <p:spPr>
          <a:xfrm>
            <a:off x="5967772" y="2509478"/>
            <a:ext cx="3672408" cy="576064"/>
          </a:xfrm>
        </p:spPr>
        <p:txBody>
          <a:bodyPr>
            <a:normAutofit/>
          </a:bodyPr>
          <a:lstStyle/>
          <a:p>
            <a:r>
              <a:rPr lang="fr-FR" sz="2800" b="1" dirty="0">
                <a:solidFill>
                  <a:schemeClr val="tx2">
                    <a:lumMod val="75000"/>
                  </a:schemeClr>
                </a:solidFill>
                <a:latin typeface="Calibri" panose="020F0502020204030204" pitchFamily="34" charset="0"/>
              </a:rPr>
              <a:t>Jeudi 19 octobre 2023</a:t>
            </a:r>
          </a:p>
        </p:txBody>
      </p:sp>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6960096" y="4684649"/>
            <a:ext cx="1687760" cy="723326"/>
          </a:xfrm>
          <a:prstGeom prst="rect">
            <a:avLst/>
          </a:prstGeom>
        </p:spPr>
      </p:pic>
      <p:pic>
        <p:nvPicPr>
          <p:cNvPr id="1026" name="Picture 2" descr="C:\Users\015634\Desktop\27 juillet 2018 - 15h 27min 48sec.jpg"/>
          <p:cNvPicPr>
            <a:picLocks noChangeAspect="1" noChangeArrowheads="1"/>
          </p:cNvPicPr>
          <p:nvPr/>
        </p:nvPicPr>
        <p:blipFill rotWithShape="1">
          <a:blip r:embed="rId4">
            <a:extLst>
              <a:ext uri="{28A0092B-C50C-407E-A947-70E740481C1C}">
                <a14:useLocalDpi xmlns:a14="http://schemas.microsoft.com/office/drawing/2010/main" val="0"/>
              </a:ext>
            </a:extLst>
          </a:blip>
          <a:srcRect l="7300" r="8490"/>
          <a:stretch/>
        </p:blipFill>
        <p:spPr bwMode="auto">
          <a:xfrm>
            <a:off x="533226" y="3429000"/>
            <a:ext cx="6210848" cy="323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0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404664"/>
            <a:ext cx="8748464" cy="1152128"/>
          </a:xfrm>
        </p:spPr>
        <p:txBody>
          <a:bodyPr>
            <a:normAutofit/>
          </a:bodyPr>
          <a:lstStyle/>
          <a:p>
            <a:pPr lvl="1" algn="l" rtl="0">
              <a:spcBef>
                <a:spcPct val="0"/>
              </a:spcBef>
              <a:tabLst>
                <a:tab pos="5022850" algn="l"/>
              </a:tabLst>
            </a:pPr>
            <a:r>
              <a:rPr lang="fr-FR" sz="3200" b="1" dirty="0">
                <a:solidFill>
                  <a:schemeClr val="accent1"/>
                </a:solidFill>
                <a:latin typeface="+mj-lt"/>
              </a:rPr>
              <a:t>Les </a:t>
            </a:r>
            <a:r>
              <a:rPr lang="fr-FR" sz="3200" b="1" dirty="0" err="1">
                <a:solidFill>
                  <a:schemeClr val="accent1"/>
                </a:solidFill>
                <a:latin typeface="+mj-lt"/>
              </a:rPr>
              <a:t>Ecouges</a:t>
            </a:r>
            <a:r>
              <a:rPr lang="fr-FR" sz="3200" b="1" dirty="0">
                <a:solidFill>
                  <a:schemeClr val="accent1"/>
                </a:solidFill>
                <a:latin typeface="+mj-lt"/>
              </a:rPr>
              <a:t> 2</a:t>
            </a:r>
            <a:r>
              <a:rPr lang="fr-FR" sz="1400" dirty="0">
                <a:solidFill>
                  <a:schemeClr val="tx2"/>
                </a:solidFill>
              </a:rPr>
              <a:t>	</a:t>
            </a:r>
            <a:r>
              <a:rPr lang="fr-FR" sz="1400" i="1" dirty="0">
                <a:solidFill>
                  <a:srgbClr val="57D58A"/>
                </a:solidFill>
              </a:rPr>
              <a:t>Inscrit</a:t>
            </a:r>
            <a:r>
              <a:rPr lang="fr-FR" i="1" dirty="0">
                <a:solidFill>
                  <a:srgbClr val="57D58A"/>
                </a:solidFill>
              </a:rPr>
              <a:t> au PDESI en 2022</a:t>
            </a:r>
            <a:br>
              <a:rPr lang="fr-FR" i="1" dirty="0">
                <a:solidFill>
                  <a:schemeClr val="tx2"/>
                </a:solidFill>
              </a:rPr>
            </a:br>
            <a:r>
              <a:rPr lang="fr-FR" sz="2400" dirty="0">
                <a:solidFill>
                  <a:schemeClr val="tx2"/>
                </a:solidFill>
                <a:latin typeface="Calibri" panose="020F0502020204030204" pitchFamily="34" charset="0"/>
              </a:rPr>
              <a:t>Massif du Vercors – Saint-Gervais - Rovon</a:t>
            </a:r>
            <a:endParaRPr lang="fr-FR" sz="2400" b="1" dirty="0">
              <a:latin typeface="Calibri" panose="020F0502020204030204" pitchFamily="34" charset="0"/>
            </a:endParaRPr>
          </a:p>
        </p:txBody>
      </p:sp>
      <p:sp>
        <p:nvSpPr>
          <p:cNvPr id="3" name="Espace réservé du contenu 2"/>
          <p:cNvSpPr>
            <a:spLocks noGrp="1"/>
          </p:cNvSpPr>
          <p:nvPr>
            <p:ph idx="1"/>
          </p:nvPr>
        </p:nvSpPr>
        <p:spPr>
          <a:xfrm>
            <a:off x="781050" y="1484784"/>
            <a:ext cx="10420350" cy="5220816"/>
          </a:xfrm>
        </p:spPr>
        <p:txBody>
          <a:bodyPr>
            <a:noAutofit/>
          </a:bodyPr>
          <a:lstStyle/>
          <a:p>
            <a:pPr marL="0" indent="0">
              <a:spcBef>
                <a:spcPts val="0"/>
              </a:spcBef>
              <a:spcAft>
                <a:spcPts val="1000"/>
              </a:spcAft>
              <a:buNone/>
            </a:pPr>
            <a:r>
              <a:rPr lang="fr-FR" sz="2400" dirty="0">
                <a:solidFill>
                  <a:schemeClr val="accent2"/>
                </a:solidFill>
              </a:rPr>
              <a:t>Suite aux chutes de pierre sur la cascade C17 : </a:t>
            </a:r>
          </a:p>
          <a:p>
            <a:pPr>
              <a:spcBef>
                <a:spcPts val="0"/>
              </a:spcBef>
              <a:spcAft>
                <a:spcPts val="1000"/>
              </a:spcAft>
              <a:buFont typeface="Wingdings" panose="05000000000000000000" pitchFamily="2" charset="2"/>
              <a:buChar char="q"/>
            </a:pPr>
            <a:r>
              <a:rPr lang="fr-FR" sz="2000" dirty="0"/>
              <a:t>Conventionnement de l’accès (sentier des Charbonnier + premier accès) avec le propriétaire foncier.</a:t>
            </a:r>
          </a:p>
          <a:p>
            <a:pPr>
              <a:spcBef>
                <a:spcPts val="0"/>
              </a:spcBef>
              <a:spcAft>
                <a:spcPts val="1000"/>
              </a:spcAft>
              <a:buFont typeface="Wingdings" panose="05000000000000000000" pitchFamily="2" charset="2"/>
              <a:buChar char="q"/>
            </a:pPr>
            <a:r>
              <a:rPr lang="fr-FR" sz="2000" dirty="0" err="1"/>
              <a:t>Déséquipement</a:t>
            </a:r>
            <a:r>
              <a:rPr lang="fr-FR" sz="2000" dirty="0"/>
              <a:t> de la cascade C17, reprise des arrêtés municipaux </a:t>
            </a:r>
          </a:p>
          <a:p>
            <a:pPr>
              <a:spcBef>
                <a:spcPts val="0"/>
              </a:spcBef>
              <a:spcAft>
                <a:spcPts val="1000"/>
              </a:spcAft>
              <a:buFont typeface="Wingdings" panose="05000000000000000000" pitchFamily="2" charset="2"/>
              <a:buChar char="q"/>
            </a:pPr>
            <a:r>
              <a:rPr lang="fr-FR" sz="2000" dirty="0"/>
              <a:t>Nouveau schéma de parking : service technique + parking du haut. Utiliser retour par sentier PDIPR qui retourne dans le centre du village.</a:t>
            </a:r>
          </a:p>
          <a:p>
            <a:pPr>
              <a:spcBef>
                <a:spcPts val="0"/>
              </a:spcBef>
              <a:spcAft>
                <a:spcPts val="1000"/>
              </a:spcAft>
              <a:buFont typeface="Wingdings" panose="05000000000000000000" pitchFamily="2" charset="2"/>
              <a:buChar char="q"/>
            </a:pPr>
            <a:r>
              <a:rPr lang="fr-FR" sz="2000" dirty="0"/>
              <a:t>Signalétique adaptée en début de canyon et en haut de la cascade</a:t>
            </a:r>
          </a:p>
          <a:p>
            <a:pPr>
              <a:spcBef>
                <a:spcPts val="0"/>
              </a:spcBef>
              <a:spcAft>
                <a:spcPts val="1000"/>
              </a:spcAft>
              <a:buFont typeface="Wingdings" panose="05000000000000000000" pitchFamily="2" charset="2"/>
              <a:buChar char="q"/>
            </a:pPr>
            <a:r>
              <a:rPr lang="fr-FR" sz="2000" dirty="0">
                <a:solidFill>
                  <a:schemeClr val="accent2"/>
                </a:solidFill>
              </a:rPr>
              <a:t>=&gt; Est-ce que tout s’est bien passé cette saison ? </a:t>
            </a:r>
          </a:p>
          <a:p>
            <a:pPr>
              <a:spcBef>
                <a:spcPts val="0"/>
              </a:spcBef>
              <a:spcAft>
                <a:spcPts val="1000"/>
              </a:spcAft>
            </a:pPr>
            <a:r>
              <a:rPr lang="fr-FR" sz="2000" dirty="0"/>
              <a:t>Etude </a:t>
            </a:r>
            <a:r>
              <a:rPr lang="fr-FR" sz="2000" dirty="0" err="1"/>
              <a:t>Biodiv’Canyon</a:t>
            </a:r>
            <a:r>
              <a:rPr lang="fr-FR" sz="2000" dirty="0"/>
              <a:t> prévue pour 2023, présentation Johan Berthet. </a:t>
            </a:r>
          </a:p>
          <a:p>
            <a:pPr>
              <a:spcBef>
                <a:spcPts val="0"/>
              </a:spcBef>
              <a:spcAft>
                <a:spcPts val="1000"/>
              </a:spcAft>
            </a:pPr>
            <a:r>
              <a:rPr lang="fr-FR" sz="2000" dirty="0" err="1"/>
              <a:t>Ecouges</a:t>
            </a:r>
            <a:r>
              <a:rPr lang="fr-FR" sz="2000" dirty="0"/>
              <a:t> 1 : présence de barrière et panneau dans le canyon à descendre au niveau de la prise d’eau, le service des routes les évacuera ensuite.</a:t>
            </a:r>
          </a:p>
          <a:p>
            <a:pPr>
              <a:spcBef>
                <a:spcPts val="0"/>
              </a:spcBef>
              <a:spcAft>
                <a:spcPts val="1000"/>
              </a:spcAft>
              <a:buFont typeface="Wingdings" panose="05000000000000000000" pitchFamily="2" charset="2"/>
              <a:buChar char="q"/>
            </a:pPr>
            <a:endParaRPr lang="fr-FR" sz="2000" dirty="0">
              <a:solidFill>
                <a:schemeClr val="accent2"/>
              </a:solidFill>
            </a:endParaRPr>
          </a:p>
          <a:p>
            <a:pPr lvl="1">
              <a:spcBef>
                <a:spcPts val="0"/>
              </a:spcBef>
              <a:spcAft>
                <a:spcPts val="1000"/>
              </a:spcAft>
              <a:buClr>
                <a:schemeClr val="bg1">
                  <a:lumMod val="65000"/>
                </a:schemeClr>
              </a:buClr>
            </a:pPr>
            <a:endParaRPr lang="fr-FR" sz="400" dirty="0"/>
          </a:p>
          <a:p>
            <a:pPr marL="109728" indent="0">
              <a:spcBef>
                <a:spcPts val="0"/>
              </a:spcBef>
              <a:spcAft>
                <a:spcPts val="1200"/>
              </a:spcAft>
              <a:buNone/>
            </a:pPr>
            <a:endParaRPr lang="fr-FR" sz="2000" dirty="0"/>
          </a:p>
          <a:p>
            <a:pPr>
              <a:spcBef>
                <a:spcPts val="0"/>
              </a:spcBef>
              <a:spcAft>
                <a:spcPts val="1200"/>
              </a:spcAft>
            </a:pPr>
            <a:endParaRPr lang="fr-FR" sz="2100" dirty="0"/>
          </a:p>
        </p:txBody>
      </p:sp>
    </p:spTree>
    <p:extLst>
      <p:ext uri="{BB962C8B-B14F-4D97-AF65-F5344CB8AC3E}">
        <p14:creationId xmlns:p14="http://schemas.microsoft.com/office/powerpoint/2010/main" val="401026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404664"/>
            <a:ext cx="8748464" cy="1152128"/>
          </a:xfrm>
        </p:spPr>
        <p:txBody>
          <a:bodyPr>
            <a:normAutofit/>
          </a:bodyPr>
          <a:lstStyle/>
          <a:p>
            <a:pPr lvl="1" algn="l" rtl="0">
              <a:spcBef>
                <a:spcPct val="0"/>
              </a:spcBef>
              <a:tabLst>
                <a:tab pos="5022850" algn="l"/>
              </a:tabLst>
            </a:pPr>
            <a:r>
              <a:rPr lang="fr-FR" sz="3200" b="1" dirty="0">
                <a:solidFill>
                  <a:schemeClr val="accent1"/>
                </a:solidFill>
                <a:latin typeface="+mj-lt"/>
              </a:rPr>
              <a:t>L’Infernet </a:t>
            </a:r>
            <a:r>
              <a:rPr lang="fr-FR" sz="1400" dirty="0">
                <a:solidFill>
                  <a:schemeClr val="tx2"/>
                </a:solidFill>
              </a:rPr>
              <a:t>	</a:t>
            </a:r>
            <a:r>
              <a:rPr lang="fr-FR" sz="2000" i="1" dirty="0">
                <a:solidFill>
                  <a:srgbClr val="57D58A"/>
                </a:solidFill>
              </a:rPr>
              <a:t>Inscrit au PDESI en 2017</a:t>
            </a:r>
            <a:br>
              <a:rPr lang="fr-FR" sz="2000" i="1" dirty="0">
                <a:solidFill>
                  <a:schemeClr val="tx2"/>
                </a:solidFill>
              </a:rPr>
            </a:br>
            <a:r>
              <a:rPr lang="fr-FR" sz="2400" dirty="0">
                <a:solidFill>
                  <a:schemeClr val="tx2"/>
                </a:solidFill>
                <a:latin typeface="+mn-lt"/>
              </a:rPr>
              <a:t>Massif de la Chartreuse - Quaix-en-Chartreuse</a:t>
            </a:r>
            <a:endParaRPr lang="fr-FR" sz="2400" b="1" dirty="0">
              <a:latin typeface="+mn-lt"/>
            </a:endParaRPr>
          </a:p>
        </p:txBody>
      </p:sp>
      <p:sp>
        <p:nvSpPr>
          <p:cNvPr id="5" name="Espace réservé du contenu 2"/>
          <p:cNvSpPr>
            <a:spLocks noGrp="1"/>
          </p:cNvSpPr>
          <p:nvPr>
            <p:ph idx="1"/>
          </p:nvPr>
        </p:nvSpPr>
        <p:spPr>
          <a:xfrm>
            <a:off x="1775520" y="1700808"/>
            <a:ext cx="8640960" cy="4801720"/>
          </a:xfrm>
        </p:spPr>
        <p:txBody>
          <a:bodyPr>
            <a:noAutofit/>
          </a:bodyPr>
          <a:lstStyle/>
          <a:p>
            <a:pPr marL="109728" indent="0">
              <a:spcBef>
                <a:spcPts val="0"/>
              </a:spcBef>
              <a:buNone/>
            </a:pPr>
            <a:endParaRPr lang="fr-FR" sz="2000" dirty="0"/>
          </a:p>
          <a:p>
            <a:pPr>
              <a:spcBef>
                <a:spcPts val="0"/>
              </a:spcBef>
              <a:spcAft>
                <a:spcPts val="1800"/>
              </a:spcAft>
            </a:pPr>
            <a:r>
              <a:rPr lang="fr-FR" sz="2400" dirty="0"/>
              <a:t>Canyon rééquipé / Obstacles numérotés </a:t>
            </a:r>
          </a:p>
          <a:p>
            <a:pPr>
              <a:spcBef>
                <a:spcPts val="0"/>
              </a:spcBef>
              <a:spcAft>
                <a:spcPts val="1800"/>
              </a:spcAft>
            </a:pPr>
            <a:r>
              <a:rPr lang="fr-FR" sz="2400" dirty="0"/>
              <a:t>Travail en cours sur les accès :</a:t>
            </a:r>
          </a:p>
          <a:p>
            <a:pPr marL="708025" lvl="1" indent="-342900">
              <a:spcBef>
                <a:spcPts val="0"/>
              </a:spcBef>
              <a:spcAft>
                <a:spcPts val="600"/>
              </a:spcAft>
              <a:buFont typeface="Symbol"/>
              <a:buChar char=""/>
            </a:pPr>
            <a:r>
              <a:rPr lang="fr-FR" sz="2100" dirty="0"/>
              <a:t>Point sur les accès (où en est-on avec le parc ? Conventions propriétaires ?) nouveau devis accès….</a:t>
            </a:r>
          </a:p>
          <a:p>
            <a:pPr marL="708025" lvl="1" indent="-342900">
              <a:spcBef>
                <a:spcPts val="0"/>
              </a:spcBef>
              <a:spcAft>
                <a:spcPts val="600"/>
              </a:spcAft>
              <a:buFont typeface="Symbol"/>
              <a:buChar char=""/>
            </a:pPr>
            <a:r>
              <a:rPr lang="fr-FR" sz="2100" dirty="0"/>
              <a:t>Panneau PDESI à prévoir (rassemblement des différentes informations pour préparer la maquette)</a:t>
            </a:r>
          </a:p>
          <a:p>
            <a:pPr marL="708025" lvl="1" indent="-342900">
              <a:spcBef>
                <a:spcPts val="0"/>
              </a:spcBef>
              <a:spcAft>
                <a:spcPts val="600"/>
              </a:spcAft>
              <a:buFont typeface="Symbol"/>
              <a:buChar char=""/>
            </a:pPr>
            <a:r>
              <a:rPr lang="fr-FR" sz="2100" dirty="0"/>
              <a:t>Pare-vue/espace de change sur le parking du cimetière</a:t>
            </a:r>
          </a:p>
        </p:txBody>
      </p:sp>
    </p:spTree>
    <p:extLst>
      <p:ext uri="{BB962C8B-B14F-4D97-AF65-F5344CB8AC3E}">
        <p14:creationId xmlns:p14="http://schemas.microsoft.com/office/powerpoint/2010/main" val="4019986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9646" y="386735"/>
            <a:ext cx="8210872" cy="1152128"/>
          </a:xfrm>
        </p:spPr>
        <p:txBody>
          <a:bodyPr>
            <a:normAutofit/>
          </a:bodyPr>
          <a:lstStyle/>
          <a:p>
            <a:pPr lvl="1" algn="l" rtl="0">
              <a:spcBef>
                <a:spcPct val="0"/>
              </a:spcBef>
              <a:tabLst>
                <a:tab pos="5022850" algn="l"/>
              </a:tabLst>
            </a:pPr>
            <a:r>
              <a:rPr lang="fr-FR" sz="3200" b="1" dirty="0">
                <a:solidFill>
                  <a:schemeClr val="accent1"/>
                </a:solidFill>
                <a:latin typeface="+mj-lt"/>
              </a:rPr>
              <a:t>Le </a:t>
            </a:r>
            <a:r>
              <a:rPr lang="fr-FR" sz="3200" b="1" dirty="0" err="1">
                <a:solidFill>
                  <a:schemeClr val="accent1"/>
                </a:solidFill>
                <a:latin typeface="+mj-lt"/>
              </a:rPr>
              <a:t>Versoud</a:t>
            </a:r>
            <a:r>
              <a:rPr lang="fr-FR" sz="1400" dirty="0">
                <a:solidFill>
                  <a:schemeClr val="tx2"/>
                </a:solidFill>
              </a:rPr>
              <a:t>	</a:t>
            </a:r>
            <a:r>
              <a:rPr lang="fr-FR" sz="2000" i="1" dirty="0">
                <a:solidFill>
                  <a:srgbClr val="57D58A"/>
                </a:solidFill>
              </a:rPr>
              <a:t>Inscrit au PDESI en 2018</a:t>
            </a:r>
            <a:br>
              <a:rPr lang="fr-FR" sz="2000" i="1" dirty="0">
                <a:solidFill>
                  <a:schemeClr val="tx2"/>
                </a:solidFill>
              </a:rPr>
            </a:br>
            <a:r>
              <a:rPr lang="fr-FR" sz="2400" dirty="0">
                <a:solidFill>
                  <a:schemeClr val="tx2"/>
                </a:solidFill>
                <a:latin typeface="Calibri" panose="020F0502020204030204" pitchFamily="34" charset="0"/>
              </a:rPr>
              <a:t>Massif du Vercors - La Rivière</a:t>
            </a:r>
            <a:endParaRPr lang="fr-FR" sz="2400" b="1" dirty="0">
              <a:latin typeface="Calibri" panose="020F0502020204030204" pitchFamily="34" charset="0"/>
            </a:endParaRPr>
          </a:p>
        </p:txBody>
      </p:sp>
      <p:sp>
        <p:nvSpPr>
          <p:cNvPr id="3" name="Espace réservé du contenu 2"/>
          <p:cNvSpPr>
            <a:spLocks noGrp="1"/>
          </p:cNvSpPr>
          <p:nvPr>
            <p:ph idx="1"/>
          </p:nvPr>
        </p:nvSpPr>
        <p:spPr>
          <a:xfrm>
            <a:off x="1775520" y="1771650"/>
            <a:ext cx="8640960" cy="4897710"/>
          </a:xfrm>
        </p:spPr>
        <p:txBody>
          <a:bodyPr>
            <a:noAutofit/>
          </a:bodyPr>
          <a:lstStyle/>
          <a:p>
            <a:pPr marL="109728" indent="0">
              <a:spcBef>
                <a:spcPts val="0"/>
              </a:spcBef>
              <a:buNone/>
            </a:pPr>
            <a:endParaRPr lang="fr-FR" sz="1100" dirty="0"/>
          </a:p>
          <a:p>
            <a:pPr>
              <a:spcBef>
                <a:spcPts val="0"/>
              </a:spcBef>
              <a:spcAft>
                <a:spcPts val="400"/>
              </a:spcAft>
            </a:pPr>
            <a:r>
              <a:rPr lang="fr-FR" sz="2100" dirty="0">
                <a:solidFill>
                  <a:srgbClr val="FF0000"/>
                </a:solidFill>
              </a:rPr>
              <a:t>Fonctionnement de l’été ? </a:t>
            </a:r>
          </a:p>
          <a:p>
            <a:pPr>
              <a:spcBef>
                <a:spcPts val="0"/>
              </a:spcBef>
              <a:spcAft>
                <a:spcPts val="400"/>
              </a:spcAft>
            </a:pPr>
            <a:r>
              <a:rPr lang="fr-FR" sz="2100" dirty="0">
                <a:solidFill>
                  <a:srgbClr val="FF0000"/>
                </a:solidFill>
              </a:rPr>
              <a:t>Aménagements à prévoir ? </a:t>
            </a:r>
          </a:p>
          <a:p>
            <a:pPr>
              <a:spcBef>
                <a:spcPts val="0"/>
              </a:spcBef>
              <a:spcAft>
                <a:spcPts val="400"/>
              </a:spcAft>
            </a:pPr>
            <a:r>
              <a:rPr lang="fr-FR" sz="2100" dirty="0">
                <a:solidFill>
                  <a:srgbClr val="FF0000"/>
                </a:solidFill>
              </a:rPr>
              <a:t>Autres remarques ? </a:t>
            </a:r>
          </a:p>
          <a:p>
            <a:pPr>
              <a:spcBef>
                <a:spcPts val="0"/>
              </a:spcBef>
              <a:spcAft>
                <a:spcPts val="600"/>
              </a:spcAft>
            </a:pPr>
            <a:endParaRPr lang="fr-FR" sz="2100" dirty="0"/>
          </a:p>
        </p:txBody>
      </p:sp>
    </p:spTree>
    <p:extLst>
      <p:ext uri="{BB962C8B-B14F-4D97-AF65-F5344CB8AC3E}">
        <p14:creationId xmlns:p14="http://schemas.microsoft.com/office/powerpoint/2010/main" val="103379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02DB43-A83B-4635-AD40-3A55672128A7}"/>
              </a:ext>
            </a:extLst>
          </p:cNvPr>
          <p:cNvSpPr>
            <a:spLocks noGrp="1"/>
          </p:cNvSpPr>
          <p:nvPr>
            <p:ph idx="1"/>
          </p:nvPr>
        </p:nvSpPr>
        <p:spPr>
          <a:xfrm>
            <a:off x="944034" y="1556792"/>
            <a:ext cx="8904816" cy="4596358"/>
          </a:xfrm>
        </p:spPr>
        <p:txBody>
          <a:bodyPr>
            <a:normAutofit/>
          </a:bodyPr>
          <a:lstStyle/>
          <a:p>
            <a:r>
              <a:rPr lang="fr-FR" sz="2400" dirty="0"/>
              <a:t>Vérification des chemins d’accès</a:t>
            </a:r>
          </a:p>
          <a:p>
            <a:r>
              <a:rPr lang="fr-FR" sz="2400" dirty="0"/>
              <a:t>Récupérer les conventions de passage</a:t>
            </a:r>
          </a:p>
          <a:p>
            <a:r>
              <a:rPr lang="fr-FR" sz="2400" dirty="0"/>
              <a:t>Suivi de chantier de la centrale hydro électrique. </a:t>
            </a:r>
          </a:p>
          <a:p>
            <a:r>
              <a:rPr lang="fr-FR" sz="2400" dirty="0">
                <a:solidFill>
                  <a:srgbClr val="FF0000"/>
                </a:solidFill>
              </a:rPr>
              <a:t>Remarque ? </a:t>
            </a:r>
          </a:p>
          <a:p>
            <a:r>
              <a:rPr lang="fr-FR" sz="2400" dirty="0">
                <a:solidFill>
                  <a:srgbClr val="FF0000"/>
                </a:solidFill>
              </a:rPr>
              <a:t>Proposition d’inscription au PDESI du canyon en entier ?</a:t>
            </a:r>
          </a:p>
        </p:txBody>
      </p:sp>
      <p:sp>
        <p:nvSpPr>
          <p:cNvPr id="6" name="Titre 1">
            <a:extLst>
              <a:ext uri="{FF2B5EF4-FFF2-40B4-BE49-F238E27FC236}">
                <a16:creationId xmlns:a16="http://schemas.microsoft.com/office/drawing/2014/main" id="{D6A14E74-A5D4-484C-A383-27991C408C93}"/>
              </a:ext>
            </a:extLst>
          </p:cNvPr>
          <p:cNvSpPr txBox="1">
            <a:spLocks/>
          </p:cNvSpPr>
          <p:nvPr/>
        </p:nvSpPr>
        <p:spPr>
          <a:xfrm>
            <a:off x="1100386" y="279158"/>
            <a:ext cx="8748464" cy="115212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l" defTabSz="914400" rtl="0">
              <a:spcBef>
                <a:spcPct val="0"/>
              </a:spcBef>
              <a:tabLst>
                <a:tab pos="5022850" algn="l"/>
              </a:tabLst>
            </a:pPr>
            <a:r>
              <a:rPr lang="fr-FR" sz="3200" b="1" kern="0" dirty="0">
                <a:solidFill>
                  <a:schemeClr val="accent1"/>
                </a:solidFill>
                <a:latin typeface="+mj-lt"/>
              </a:rPr>
              <a:t>Les Moules Marinières</a:t>
            </a:r>
            <a:r>
              <a:rPr lang="fr-FR" sz="1400" kern="0" dirty="0">
                <a:solidFill>
                  <a:schemeClr val="accent1"/>
                </a:solidFill>
              </a:rPr>
              <a:t>	</a:t>
            </a:r>
            <a:r>
              <a:rPr lang="fr-FR" sz="2000" i="1" kern="0" dirty="0">
                <a:solidFill>
                  <a:srgbClr val="57D58A"/>
                </a:solidFill>
              </a:rPr>
              <a:t>Inscrit au PDESI en 2018</a:t>
            </a:r>
            <a:br>
              <a:rPr lang="fr-FR" sz="2000" i="1" kern="0" dirty="0"/>
            </a:br>
            <a:r>
              <a:rPr lang="fr-FR" sz="2000" i="1" kern="0" dirty="0"/>
              <a:t>Saint Guillaume</a:t>
            </a:r>
            <a:endParaRPr lang="fr-FR" sz="2400" b="1" kern="0" dirty="0">
              <a:latin typeface="Calibri" panose="020F0502020204030204" pitchFamily="34" charset="0"/>
            </a:endParaRPr>
          </a:p>
        </p:txBody>
      </p:sp>
    </p:spTree>
    <p:extLst>
      <p:ext uri="{BB962C8B-B14F-4D97-AF65-F5344CB8AC3E}">
        <p14:creationId xmlns:p14="http://schemas.microsoft.com/office/powerpoint/2010/main" val="64638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F76C-D48D-47C6-B73D-3F72FD7A2A03}"/>
              </a:ext>
            </a:extLst>
          </p:cNvPr>
          <p:cNvSpPr>
            <a:spLocks noGrp="1"/>
          </p:cNvSpPr>
          <p:nvPr>
            <p:ph type="title"/>
          </p:nvPr>
        </p:nvSpPr>
        <p:spPr>
          <a:xfrm>
            <a:off x="904314" y="404020"/>
            <a:ext cx="6092652" cy="1047750"/>
          </a:xfrm>
        </p:spPr>
        <p:txBody>
          <a:bodyPr/>
          <a:lstStyle/>
          <a:p>
            <a:r>
              <a:rPr lang="fr-FR" dirty="0" err="1"/>
              <a:t>Alloix</a:t>
            </a:r>
            <a:r>
              <a:rPr lang="fr-FR" dirty="0"/>
              <a:t> </a:t>
            </a:r>
            <a:br>
              <a:rPr lang="fr-FR" dirty="0">
                <a:solidFill>
                  <a:schemeClr val="tx1"/>
                </a:solidFill>
              </a:rPr>
            </a:br>
            <a:r>
              <a:rPr lang="fr-FR" sz="1800" i="1" dirty="0">
                <a:solidFill>
                  <a:schemeClr val="tx1"/>
                </a:solidFill>
              </a:rPr>
              <a:t>St Vincent de </a:t>
            </a:r>
            <a:r>
              <a:rPr lang="fr-FR" sz="1800" i="1" dirty="0" err="1">
                <a:solidFill>
                  <a:schemeClr val="tx1"/>
                </a:solidFill>
              </a:rPr>
              <a:t>Mercuze</a:t>
            </a:r>
            <a:endParaRPr lang="fr-FR" sz="1800" i="1" dirty="0">
              <a:solidFill>
                <a:schemeClr val="tx1"/>
              </a:solidFill>
            </a:endParaRPr>
          </a:p>
        </p:txBody>
      </p:sp>
      <p:sp>
        <p:nvSpPr>
          <p:cNvPr id="3" name="Espace réservé du contenu 2">
            <a:extLst>
              <a:ext uri="{FF2B5EF4-FFF2-40B4-BE49-F238E27FC236}">
                <a16:creationId xmlns:a16="http://schemas.microsoft.com/office/drawing/2014/main" id="{B2027E5C-6A88-49E1-91B0-E9452B943138}"/>
              </a:ext>
            </a:extLst>
          </p:cNvPr>
          <p:cNvSpPr>
            <a:spLocks noGrp="1"/>
          </p:cNvSpPr>
          <p:nvPr>
            <p:ph idx="1"/>
          </p:nvPr>
        </p:nvSpPr>
        <p:spPr>
          <a:xfrm>
            <a:off x="32982" y="1855789"/>
            <a:ext cx="8596668" cy="3880773"/>
          </a:xfrm>
        </p:spPr>
        <p:txBody>
          <a:bodyPr/>
          <a:lstStyle/>
          <a:p>
            <a:r>
              <a:rPr lang="fr-FR" dirty="0"/>
              <a:t>Pb sur l’entrée dans le canyon avec le propriétaire. Panneaux « défense d’entrer » tout le long de sa parcelle jusqu’en bordure de ruisseau. </a:t>
            </a:r>
          </a:p>
          <a:p>
            <a:r>
              <a:rPr lang="fr-FR" dirty="0"/>
              <a:t>Solution de poursuivre par la piste jusqu’au pont et de suivre le ruisseau jusqu’à la première cascade. Sentier à créer ?</a:t>
            </a:r>
          </a:p>
          <a:p>
            <a:r>
              <a:rPr lang="fr-FR" dirty="0"/>
              <a:t>L’un des obstacles possède 2 relais en rive gauche. Une des deux chaînes qui était rouillée en 2022 à été démontée. A voir si c’est utile de doubler le relais à ce niveau ? </a:t>
            </a:r>
          </a:p>
          <a:p>
            <a:r>
              <a:rPr lang="fr-FR" dirty="0"/>
              <a:t>La chaîne du dernier relais en haut de la cascade de 25m était rouillée et à été remplacée par la FFME sur la visite de contrôle.</a:t>
            </a:r>
          </a:p>
        </p:txBody>
      </p:sp>
      <p:pic>
        <p:nvPicPr>
          <p:cNvPr id="5" name="Image 4">
            <a:extLst>
              <a:ext uri="{FF2B5EF4-FFF2-40B4-BE49-F238E27FC236}">
                <a16:creationId xmlns:a16="http://schemas.microsoft.com/office/drawing/2014/main" id="{3EB5C33E-EBFF-4A55-B4A8-11F844385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650" y="0"/>
            <a:ext cx="3562350" cy="4749800"/>
          </a:xfrm>
          <a:prstGeom prst="rect">
            <a:avLst/>
          </a:prstGeom>
        </p:spPr>
      </p:pic>
      <p:pic>
        <p:nvPicPr>
          <p:cNvPr id="7" name="Image 6">
            <a:extLst>
              <a:ext uri="{FF2B5EF4-FFF2-40B4-BE49-F238E27FC236}">
                <a16:creationId xmlns:a16="http://schemas.microsoft.com/office/drawing/2014/main" id="{B4C5D599-3CDD-4603-AB3F-A643367E7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650" y="4587212"/>
            <a:ext cx="3048000" cy="2298700"/>
          </a:xfrm>
          <a:prstGeom prst="rect">
            <a:avLst/>
          </a:prstGeom>
        </p:spPr>
      </p:pic>
    </p:spTree>
    <p:extLst>
      <p:ext uri="{BB962C8B-B14F-4D97-AF65-F5344CB8AC3E}">
        <p14:creationId xmlns:p14="http://schemas.microsoft.com/office/powerpoint/2010/main" val="378131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0C68D0-E2FB-4278-818B-E98A4DB11FC7}"/>
              </a:ext>
            </a:extLst>
          </p:cNvPr>
          <p:cNvSpPr>
            <a:spLocks noGrp="1"/>
          </p:cNvSpPr>
          <p:nvPr>
            <p:ph type="title"/>
          </p:nvPr>
        </p:nvSpPr>
        <p:spPr/>
        <p:txBody>
          <a:bodyPr>
            <a:normAutofit fontScale="90000"/>
          </a:bodyPr>
          <a:lstStyle/>
          <a:p>
            <a:r>
              <a:rPr lang="fr-FR" dirty="0"/>
              <a:t>Lavaldens canyon de l’espalier </a:t>
            </a:r>
            <a:r>
              <a:rPr lang="fr-FR" sz="2200" i="1" dirty="0">
                <a:solidFill>
                  <a:srgbClr val="0070C0"/>
                </a:solidFill>
              </a:rPr>
              <a:t>(inscrit PDESI 2018) </a:t>
            </a:r>
            <a:r>
              <a:rPr lang="fr-FR" sz="2200" dirty="0">
                <a:solidFill>
                  <a:schemeClr val="tx1"/>
                </a:solidFill>
              </a:rPr>
              <a:t>référent : Pascal Huss</a:t>
            </a:r>
            <a:br>
              <a:rPr lang="fr-FR" dirty="0"/>
            </a:br>
            <a:endParaRPr lang="fr-FR" dirty="0"/>
          </a:p>
        </p:txBody>
      </p:sp>
      <p:sp>
        <p:nvSpPr>
          <p:cNvPr id="3" name="Espace réservé du contenu 2">
            <a:extLst>
              <a:ext uri="{FF2B5EF4-FFF2-40B4-BE49-F238E27FC236}">
                <a16:creationId xmlns:a16="http://schemas.microsoft.com/office/drawing/2014/main" id="{27289958-95D1-46BA-9BDB-5DF9E848C44B}"/>
              </a:ext>
            </a:extLst>
          </p:cNvPr>
          <p:cNvSpPr>
            <a:spLocks noGrp="1"/>
          </p:cNvSpPr>
          <p:nvPr>
            <p:ph idx="1"/>
          </p:nvPr>
        </p:nvSpPr>
        <p:spPr>
          <a:xfrm>
            <a:off x="677334" y="2160589"/>
            <a:ext cx="8596668" cy="2106611"/>
          </a:xfrm>
        </p:spPr>
        <p:txBody>
          <a:bodyPr>
            <a:normAutofit/>
          </a:bodyPr>
          <a:lstStyle/>
          <a:p>
            <a:r>
              <a:rPr lang="fr-FR" sz="2400" dirty="0"/>
              <a:t>Convention avec propriétaire pour contournement du passage sous le pont et rééquipement </a:t>
            </a:r>
          </a:p>
          <a:p>
            <a:r>
              <a:rPr lang="fr-FR" sz="2400" dirty="0"/>
              <a:t>Panneau PDESI (en attente du profil du canyon pour faire le panneau)</a:t>
            </a:r>
          </a:p>
        </p:txBody>
      </p:sp>
    </p:spTree>
    <p:extLst>
      <p:ext uri="{BB962C8B-B14F-4D97-AF65-F5344CB8AC3E}">
        <p14:creationId xmlns:p14="http://schemas.microsoft.com/office/powerpoint/2010/main" val="283941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461" y="260648"/>
            <a:ext cx="8784976" cy="936104"/>
          </a:xfrm>
        </p:spPr>
        <p:txBody>
          <a:bodyPr>
            <a:normAutofit/>
          </a:bodyPr>
          <a:lstStyle/>
          <a:p>
            <a:pPr lvl="0"/>
            <a:r>
              <a:rPr lang="fr-FR" sz="2400" b="1" dirty="0"/>
              <a:t>Compte rendu des vérifications des canyons par le CT FFME des canyons rééquipés</a:t>
            </a:r>
            <a:endParaRPr lang="fr-FR" sz="2400" dirty="0"/>
          </a:p>
        </p:txBody>
      </p:sp>
      <p:sp>
        <p:nvSpPr>
          <p:cNvPr id="3" name="Espace réservé du contenu 2"/>
          <p:cNvSpPr>
            <a:spLocks noGrp="1"/>
          </p:cNvSpPr>
          <p:nvPr>
            <p:ph idx="1"/>
          </p:nvPr>
        </p:nvSpPr>
        <p:spPr>
          <a:xfrm>
            <a:off x="1703512" y="1484784"/>
            <a:ext cx="8640960" cy="5112568"/>
          </a:xfrm>
        </p:spPr>
        <p:txBody>
          <a:bodyPr>
            <a:noAutofit/>
          </a:bodyPr>
          <a:lstStyle/>
          <a:p>
            <a:pPr>
              <a:spcBef>
                <a:spcPts val="0"/>
              </a:spcBef>
            </a:pPr>
            <a:r>
              <a:rPr lang="fr-FR" sz="2100" dirty="0"/>
              <a:t>6 canyons contrôlés en 2023 (sites PDESI ou rééquipés par le CREPS) :</a:t>
            </a:r>
          </a:p>
          <a:p>
            <a:pPr marL="446088" indent="0">
              <a:spcBef>
                <a:spcPts val="0"/>
              </a:spcBef>
              <a:buNone/>
            </a:pPr>
            <a:r>
              <a:rPr lang="fr-FR" sz="2100" dirty="0"/>
              <a:t>.    Furon 1 et 2</a:t>
            </a:r>
          </a:p>
          <a:p>
            <a:pPr marL="446088" indent="0">
              <a:spcBef>
                <a:spcPts val="0"/>
              </a:spcBef>
              <a:buNone/>
            </a:pPr>
            <a:r>
              <a:rPr lang="fr-FR" sz="2100" dirty="0"/>
              <a:t>.    Infernet </a:t>
            </a:r>
          </a:p>
          <a:p>
            <a:pPr marL="446088" indent="0">
              <a:spcBef>
                <a:spcPts val="0"/>
              </a:spcBef>
              <a:buNone/>
            </a:pPr>
            <a:r>
              <a:rPr lang="fr-FR" sz="2100" dirty="0"/>
              <a:t>.    Versoud </a:t>
            </a:r>
          </a:p>
          <a:p>
            <a:pPr marL="446088" indent="0">
              <a:spcBef>
                <a:spcPts val="0"/>
              </a:spcBef>
              <a:buNone/>
            </a:pPr>
            <a:r>
              <a:rPr lang="fr-FR" sz="2100" dirty="0"/>
              <a:t>.    L’</a:t>
            </a:r>
            <a:r>
              <a:rPr lang="fr-FR" sz="2100" dirty="0" err="1"/>
              <a:t>Alloix</a:t>
            </a:r>
            <a:r>
              <a:rPr lang="fr-FR" sz="2100" dirty="0"/>
              <a:t> </a:t>
            </a:r>
          </a:p>
          <a:p>
            <a:pPr marL="446088" indent="0">
              <a:spcBef>
                <a:spcPts val="0"/>
              </a:spcBef>
              <a:buNone/>
            </a:pPr>
            <a:r>
              <a:rPr lang="fr-FR" sz="2100" dirty="0"/>
              <a:t>.    La </a:t>
            </a:r>
            <a:r>
              <a:rPr lang="fr-FR" sz="2100" dirty="0" err="1"/>
              <a:t>Pissarde</a:t>
            </a:r>
            <a:r>
              <a:rPr lang="fr-FR" sz="2100" dirty="0"/>
              <a:t> </a:t>
            </a:r>
          </a:p>
          <a:p>
            <a:pPr>
              <a:spcBef>
                <a:spcPts val="1200"/>
              </a:spcBef>
            </a:pPr>
            <a:r>
              <a:rPr lang="fr-FR" sz="2100" dirty="0"/>
              <a:t>Modalités du contrôle détaillées dans contrat d’objectifs du CT FFME :</a:t>
            </a:r>
          </a:p>
          <a:p>
            <a:pPr marL="446088" lvl="1" indent="0">
              <a:spcBef>
                <a:spcPts val="0"/>
              </a:spcBef>
              <a:buClr>
                <a:schemeClr val="accent3"/>
              </a:buClr>
              <a:buNone/>
            </a:pPr>
            <a:r>
              <a:rPr lang="fr-FR" sz="2100" dirty="0"/>
              <a:t>.    Vérification visuelle annuelle des équipements / points d’oxydation</a:t>
            </a:r>
          </a:p>
          <a:p>
            <a:pPr marL="446088" lvl="1" indent="0">
              <a:spcBef>
                <a:spcPts val="0"/>
              </a:spcBef>
              <a:buClr>
                <a:schemeClr val="accent3"/>
              </a:buClr>
              <a:buNone/>
            </a:pPr>
            <a:r>
              <a:rPr lang="fr-FR" sz="2100" dirty="0"/>
              <a:t>.    Ne pas conditionner l’ouverture des canyons à la visite</a:t>
            </a:r>
          </a:p>
          <a:p>
            <a:pPr lvl="1"/>
            <a:endParaRPr lang="fr-FR" sz="2100" dirty="0"/>
          </a:p>
          <a:p>
            <a:pPr marL="1588" indent="0">
              <a:buNone/>
            </a:pPr>
            <a:endParaRPr lang="fr-FR" sz="2100" dirty="0"/>
          </a:p>
        </p:txBody>
      </p:sp>
    </p:spTree>
    <p:extLst>
      <p:ext uri="{BB962C8B-B14F-4D97-AF65-F5344CB8AC3E}">
        <p14:creationId xmlns:p14="http://schemas.microsoft.com/office/powerpoint/2010/main" val="56363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9E0AA9B-8CC0-4730-AA75-AB56F548410A}"/>
              </a:ext>
            </a:extLst>
          </p:cNvPr>
          <p:cNvSpPr>
            <a:spLocks noGrp="1"/>
          </p:cNvSpPr>
          <p:nvPr>
            <p:ph type="title"/>
          </p:nvPr>
        </p:nvSpPr>
        <p:spPr>
          <a:xfrm>
            <a:off x="217400" y="165101"/>
            <a:ext cx="8596312" cy="1320800"/>
          </a:xfrm>
        </p:spPr>
        <p:txBody>
          <a:bodyPr>
            <a:normAutofit/>
          </a:bodyPr>
          <a:lstStyle/>
          <a:p>
            <a:pPr lvl="0"/>
            <a:r>
              <a:rPr lang="fr-FR" sz="2400" b="1" dirty="0"/>
              <a:t>Compte rendu des vérifications des canyons par le CT FFME des canyons rééquipés</a:t>
            </a:r>
            <a:endParaRPr lang="fr-FR" sz="2400" dirty="0"/>
          </a:p>
        </p:txBody>
      </p:sp>
      <p:sp>
        <p:nvSpPr>
          <p:cNvPr id="3" name="Espace réservé du contenu 2">
            <a:extLst>
              <a:ext uri="{FF2B5EF4-FFF2-40B4-BE49-F238E27FC236}">
                <a16:creationId xmlns:a16="http://schemas.microsoft.com/office/drawing/2014/main" id="{AF565257-9C37-4E19-A59E-7B31C31FDC23}"/>
              </a:ext>
            </a:extLst>
          </p:cNvPr>
          <p:cNvSpPr>
            <a:spLocks noGrp="1"/>
          </p:cNvSpPr>
          <p:nvPr>
            <p:ph idx="1"/>
          </p:nvPr>
        </p:nvSpPr>
        <p:spPr>
          <a:xfrm>
            <a:off x="58562" y="1485901"/>
            <a:ext cx="8913988" cy="4819649"/>
          </a:xfrm>
        </p:spPr>
        <p:txBody>
          <a:bodyPr>
            <a:normAutofit/>
          </a:bodyPr>
          <a:lstStyle/>
          <a:p>
            <a:pPr lvl="0"/>
            <a:r>
              <a:rPr lang="fr-FR" u="sng" dirty="0" err="1"/>
              <a:t>Pissarde</a:t>
            </a:r>
            <a:r>
              <a:rPr lang="fr-FR" u="sng" dirty="0"/>
              <a:t> :</a:t>
            </a:r>
          </a:p>
          <a:p>
            <a:pPr marL="0" lvl="0" indent="0">
              <a:buNone/>
            </a:pPr>
            <a:r>
              <a:rPr lang="fr-FR" dirty="0"/>
              <a:t>Obstacle numéro 3 avant la sortie (numéro 12 sur le topo du CREPS) : Une chaîne en V à été installée dans le courant de l’année. Plus de risque de coincement.</a:t>
            </a:r>
          </a:p>
          <a:p>
            <a:pPr marL="0" lvl="0" indent="0">
              <a:buNone/>
            </a:pPr>
            <a:r>
              <a:rPr lang="fr-FR" dirty="0"/>
              <a:t>Dernier obstacle (numéro 16 sur le topo du CREPS) : cette cascade de 80 mètre est topographiée avec un fractionnement en 2 rappels (20 et 60 mètre). Il y aurait un dernier fractionnement possible au niveau de la cassure. Le rapport d’équipement du CREPS mentionne qu’un relais pourrait être ajouté. La descente se fait bien comme cela, mais le site « descentecanyon.com » laisse entendre que cette cascade peut se faire en 3 rappels. </a:t>
            </a:r>
            <a:r>
              <a:rPr lang="fr-FR" dirty="0">
                <a:solidFill>
                  <a:srgbClr val="FF0000"/>
                </a:solidFill>
              </a:rPr>
              <a:t>Faut-il changer ce dernier relais ? Il est en mauvais état.</a:t>
            </a:r>
          </a:p>
          <a:p>
            <a:pPr lvl="0"/>
            <a:endParaRPr lang="fr-FR" dirty="0"/>
          </a:p>
          <a:p>
            <a:endParaRPr lang="fr-FR" dirty="0"/>
          </a:p>
        </p:txBody>
      </p:sp>
      <p:pic>
        <p:nvPicPr>
          <p:cNvPr id="5" name="Image 4">
            <a:extLst>
              <a:ext uri="{FF2B5EF4-FFF2-40B4-BE49-F238E27FC236}">
                <a16:creationId xmlns:a16="http://schemas.microsoft.com/office/drawing/2014/main" id="{F7BAEA3D-2A40-4DEC-BACE-A372EA54D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474" y="0"/>
            <a:ext cx="2714625" cy="3619500"/>
          </a:xfrm>
          <a:prstGeom prst="rect">
            <a:avLst/>
          </a:prstGeom>
        </p:spPr>
      </p:pic>
      <p:pic>
        <p:nvPicPr>
          <p:cNvPr id="7" name="Image 6">
            <a:extLst>
              <a:ext uri="{FF2B5EF4-FFF2-40B4-BE49-F238E27FC236}">
                <a16:creationId xmlns:a16="http://schemas.microsoft.com/office/drawing/2014/main" id="{759AA6BF-FF6A-461B-9B83-C9DB39066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474" y="3429000"/>
            <a:ext cx="2571750" cy="3429000"/>
          </a:xfrm>
          <a:prstGeom prst="rect">
            <a:avLst/>
          </a:prstGeom>
        </p:spPr>
      </p:pic>
    </p:spTree>
    <p:extLst>
      <p:ext uri="{BB962C8B-B14F-4D97-AF65-F5344CB8AC3E}">
        <p14:creationId xmlns:p14="http://schemas.microsoft.com/office/powerpoint/2010/main" val="22751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1919536" y="1772817"/>
            <a:ext cx="3672408" cy="954107"/>
          </a:xfrm>
          <a:prstGeom prst="rect">
            <a:avLst/>
          </a:prstGeom>
          <a:noFill/>
        </p:spPr>
        <p:txBody>
          <a:bodyPr wrap="square" rtlCol="0" anchor="ctr">
            <a:spAutoFit/>
          </a:bodyPr>
          <a:lstStyle/>
          <a:p>
            <a:pPr algn="ctr" defTabSz="914400"/>
            <a:r>
              <a:rPr lang="fr-FR" sz="2800" dirty="0">
                <a:solidFill>
                  <a:prstClr val="white"/>
                </a:solidFill>
                <a:latin typeface="Calibri"/>
              </a:rPr>
              <a:t>Etude eau &amp; changement climatique</a:t>
            </a:r>
          </a:p>
        </p:txBody>
      </p:sp>
      <p:sp>
        <p:nvSpPr>
          <p:cNvPr id="5" name="ZoneTexte 4"/>
          <p:cNvSpPr txBox="1"/>
          <p:nvPr/>
        </p:nvSpPr>
        <p:spPr>
          <a:xfrm>
            <a:off x="2243572" y="2852936"/>
            <a:ext cx="3024336" cy="1477328"/>
          </a:xfrm>
          <a:prstGeom prst="rect">
            <a:avLst/>
          </a:prstGeom>
          <a:noFill/>
        </p:spPr>
        <p:txBody>
          <a:bodyPr wrap="square" rtlCol="0">
            <a:spAutoFit/>
          </a:bodyPr>
          <a:lstStyle/>
          <a:p>
            <a:pPr algn="ctr" defTabSz="914400"/>
            <a:r>
              <a:rPr lang="fr-FR" dirty="0">
                <a:solidFill>
                  <a:prstClr val="white"/>
                </a:solidFill>
                <a:latin typeface="Calibri"/>
              </a:rPr>
              <a:t>Journée de l’eau en Isère</a:t>
            </a:r>
          </a:p>
          <a:p>
            <a:pPr algn="ctr" defTabSz="914400"/>
            <a:r>
              <a:rPr lang="fr-FR" dirty="0">
                <a:solidFill>
                  <a:prstClr val="white"/>
                </a:solidFill>
                <a:latin typeface="Calibri"/>
              </a:rPr>
              <a:t>04/05/2023</a:t>
            </a:r>
          </a:p>
          <a:p>
            <a:pPr algn="ctr" defTabSz="914400"/>
            <a:endParaRPr lang="fr-FR" dirty="0">
              <a:solidFill>
                <a:prstClr val="white"/>
              </a:solidFill>
              <a:latin typeface="Calibri"/>
            </a:endParaRPr>
          </a:p>
          <a:p>
            <a:pPr algn="ctr" defTabSz="914400"/>
            <a:r>
              <a:rPr lang="fr-FR" dirty="0">
                <a:solidFill>
                  <a:prstClr val="white"/>
                </a:solidFill>
                <a:latin typeface="Calibri"/>
              </a:rPr>
              <a:t>C. Marchal </a:t>
            </a:r>
          </a:p>
          <a:p>
            <a:pPr algn="ctr" defTabSz="914400"/>
            <a:r>
              <a:rPr lang="fr-FR" dirty="0">
                <a:solidFill>
                  <a:prstClr val="white"/>
                </a:solidFill>
                <a:latin typeface="Calibri"/>
              </a:rPr>
              <a:t>Département de l’Isère</a:t>
            </a:r>
          </a:p>
        </p:txBody>
      </p:sp>
      <p:sp>
        <p:nvSpPr>
          <p:cNvPr id="6" name="ZoneTexte 5"/>
          <p:cNvSpPr txBox="1"/>
          <p:nvPr/>
        </p:nvSpPr>
        <p:spPr>
          <a:xfrm>
            <a:off x="2135560" y="1141294"/>
            <a:ext cx="3024336" cy="276999"/>
          </a:xfrm>
          <a:prstGeom prst="rect">
            <a:avLst/>
          </a:prstGeom>
          <a:noFill/>
        </p:spPr>
        <p:txBody>
          <a:bodyPr wrap="square" rtlCol="0">
            <a:spAutoFit/>
          </a:bodyPr>
          <a:lstStyle/>
          <a:p>
            <a:pPr algn="ctr" defTabSz="914400"/>
            <a:r>
              <a:rPr lang="fr-FR" sz="1200" b="1" dirty="0">
                <a:solidFill>
                  <a:prstClr val="white"/>
                </a:solidFill>
                <a:latin typeface="Calibri"/>
              </a:rPr>
              <a:t>DAM - SET</a:t>
            </a:r>
          </a:p>
        </p:txBody>
      </p:sp>
      <p:sp>
        <p:nvSpPr>
          <p:cNvPr id="2" name="Espace réservé de la date 1">
            <a:extLst>
              <a:ext uri="{FF2B5EF4-FFF2-40B4-BE49-F238E27FC236}">
                <a16:creationId xmlns:a16="http://schemas.microsoft.com/office/drawing/2014/main" id="{18EBE623-C92D-4CD1-B2AD-EC2A236F26E8}"/>
              </a:ext>
            </a:extLst>
          </p:cNvPr>
          <p:cNvSpPr>
            <a:spLocks noGrp="1"/>
          </p:cNvSpPr>
          <p:nvPr>
            <p:ph type="dt" sz="half" idx="10"/>
          </p:nvPr>
        </p:nvSpPr>
        <p:spPr/>
        <p:txBody>
          <a:bodyPr/>
          <a:lstStyle/>
          <a:p>
            <a:pPr defTabSz="914400"/>
            <a:r>
              <a:rPr lang="fr-FR" dirty="0">
                <a:solidFill>
                  <a:prstClr val="black">
                    <a:tint val="75000"/>
                  </a:prstClr>
                </a:solidFill>
                <a:latin typeface="Calibri"/>
              </a:rPr>
              <a:t>04/05/2023</a:t>
            </a:r>
          </a:p>
        </p:txBody>
      </p:sp>
      <p:sp>
        <p:nvSpPr>
          <p:cNvPr id="7" name="Espace réservé du numéro de diapositive 6">
            <a:extLst>
              <a:ext uri="{FF2B5EF4-FFF2-40B4-BE49-F238E27FC236}">
                <a16:creationId xmlns:a16="http://schemas.microsoft.com/office/drawing/2014/main" id="{E99FCB6A-7A59-4F76-A4BB-A3DA31BFA892}"/>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18</a:t>
            </a:fld>
            <a:endParaRPr lang="fr-FR">
              <a:solidFill>
                <a:prstClr val="black">
                  <a:tint val="75000"/>
                </a:prstClr>
              </a:solidFill>
              <a:latin typeface="Calibri"/>
            </a:endParaRPr>
          </a:p>
        </p:txBody>
      </p:sp>
      <p:sp>
        <p:nvSpPr>
          <p:cNvPr id="8" name="Espace réservé du contenu 2">
            <a:extLst>
              <a:ext uri="{FF2B5EF4-FFF2-40B4-BE49-F238E27FC236}">
                <a16:creationId xmlns:a16="http://schemas.microsoft.com/office/drawing/2014/main" id="{0112A8C3-AEDA-43B8-ACB1-F0D7BF2064A6}"/>
              </a:ext>
            </a:extLst>
          </p:cNvPr>
          <p:cNvSpPr txBox="1">
            <a:spLocks/>
          </p:cNvSpPr>
          <p:nvPr/>
        </p:nvSpPr>
        <p:spPr>
          <a:xfrm>
            <a:off x="5807968" y="2748999"/>
            <a:ext cx="4752528" cy="324036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r-FR" sz="2000" b="1" dirty="0">
                <a:solidFill>
                  <a:prstClr val="black"/>
                </a:solidFill>
                <a:latin typeface="Calibri"/>
              </a:rPr>
              <a:t>1. Pourquoi s’adapter? </a:t>
            </a:r>
          </a:p>
          <a:p>
            <a:pPr algn="l"/>
            <a:endParaRPr lang="fr-FR" sz="2000" b="1" dirty="0">
              <a:solidFill>
                <a:prstClr val="black"/>
              </a:solidFill>
              <a:latin typeface="Calibri"/>
            </a:endParaRPr>
          </a:p>
          <a:p>
            <a:pPr algn="l"/>
            <a:r>
              <a:rPr lang="fr-FR" sz="2000" b="1" dirty="0">
                <a:solidFill>
                  <a:prstClr val="black"/>
                </a:solidFill>
                <a:latin typeface="Calibri"/>
              </a:rPr>
              <a:t>2. Objectifs généraux de l’étude</a:t>
            </a:r>
          </a:p>
          <a:p>
            <a:pPr algn="l"/>
            <a:endParaRPr lang="fr-FR" sz="2000" b="1" dirty="0">
              <a:solidFill>
                <a:prstClr val="black"/>
              </a:solidFill>
              <a:latin typeface="Calibri"/>
            </a:endParaRPr>
          </a:p>
          <a:p>
            <a:pPr algn="l"/>
            <a:r>
              <a:rPr lang="fr-FR" sz="2000" b="1" dirty="0">
                <a:solidFill>
                  <a:prstClr val="black"/>
                </a:solidFill>
                <a:latin typeface="Calibri"/>
              </a:rPr>
              <a:t>3. Périmètre géographique de l’étude</a:t>
            </a:r>
          </a:p>
          <a:p>
            <a:pPr algn="l"/>
            <a:endParaRPr lang="fr-FR" sz="2000" b="1" dirty="0">
              <a:solidFill>
                <a:prstClr val="black"/>
              </a:solidFill>
              <a:latin typeface="Calibri"/>
            </a:endParaRPr>
          </a:p>
          <a:p>
            <a:pPr algn="l"/>
            <a:r>
              <a:rPr lang="fr-FR" sz="2000" b="1" dirty="0">
                <a:solidFill>
                  <a:prstClr val="black"/>
                </a:solidFill>
                <a:latin typeface="Calibri"/>
              </a:rPr>
              <a:t>4. Gouvernance</a:t>
            </a:r>
          </a:p>
          <a:p>
            <a:pPr algn="l"/>
            <a:endParaRPr lang="fr-FR" sz="2000" b="1" dirty="0">
              <a:solidFill>
                <a:prstClr val="black"/>
              </a:solidFill>
              <a:latin typeface="Calibri"/>
            </a:endParaRPr>
          </a:p>
          <a:p>
            <a:pPr algn="l"/>
            <a:r>
              <a:rPr lang="fr-FR" sz="2000" b="1" dirty="0">
                <a:solidFill>
                  <a:prstClr val="black"/>
                </a:solidFill>
                <a:latin typeface="Calibri"/>
              </a:rPr>
              <a:t>5. Planning prévisionnel</a:t>
            </a:r>
          </a:p>
        </p:txBody>
      </p:sp>
    </p:spTree>
    <p:extLst>
      <p:ext uri="{BB962C8B-B14F-4D97-AF65-F5344CB8AC3E}">
        <p14:creationId xmlns:p14="http://schemas.microsoft.com/office/powerpoint/2010/main" val="401922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F5FC252-7951-4FBA-8FB4-DD3B91AED9FF}"/>
              </a:ext>
            </a:extLst>
          </p:cNvPr>
          <p:cNvSpPr>
            <a:spLocks noGrp="1"/>
          </p:cNvSpPr>
          <p:nvPr>
            <p:ph type="dt" sz="half" idx="10"/>
          </p:nvPr>
        </p:nvSpPr>
        <p:spPr/>
        <p:txBody>
          <a:bodyPr/>
          <a:lstStyle/>
          <a:p>
            <a:pPr defTabSz="914400"/>
            <a:r>
              <a:rPr lang="fr-FR" dirty="0">
                <a:solidFill>
                  <a:prstClr val="black">
                    <a:tint val="75000"/>
                  </a:prstClr>
                </a:solidFill>
                <a:latin typeface="Calibri"/>
              </a:rPr>
              <a:t>04/05/2023</a:t>
            </a:r>
          </a:p>
        </p:txBody>
      </p:sp>
      <p:sp>
        <p:nvSpPr>
          <p:cNvPr id="6" name="Espace réservé du numéro de diapositive 5">
            <a:extLst>
              <a:ext uri="{FF2B5EF4-FFF2-40B4-BE49-F238E27FC236}">
                <a16:creationId xmlns:a16="http://schemas.microsoft.com/office/drawing/2014/main" id="{9FEB8D96-15F6-40E2-A87D-A20B1B3DA66E}"/>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19</a:t>
            </a:fld>
            <a:endParaRPr lang="fr-FR" dirty="0">
              <a:solidFill>
                <a:prstClr val="black">
                  <a:tint val="75000"/>
                </a:prstClr>
              </a:solidFill>
              <a:latin typeface="Calibri"/>
            </a:endParaRPr>
          </a:p>
        </p:txBody>
      </p:sp>
      <p:sp>
        <p:nvSpPr>
          <p:cNvPr id="7" name="Espace réservé du pied de page 2">
            <a:extLst>
              <a:ext uri="{FF2B5EF4-FFF2-40B4-BE49-F238E27FC236}">
                <a16:creationId xmlns:a16="http://schemas.microsoft.com/office/drawing/2014/main" id="{7268070D-BB4E-4182-89DF-9139AB9CCD83}"/>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382" y="2309306"/>
            <a:ext cx="1152128" cy="43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ectangle 98"/>
          <p:cNvSpPr/>
          <p:nvPr/>
        </p:nvSpPr>
        <p:spPr>
          <a:xfrm>
            <a:off x="7966047" y="6173015"/>
            <a:ext cx="2236510" cy="230832"/>
          </a:xfrm>
          <a:prstGeom prst="rect">
            <a:avLst/>
          </a:prstGeom>
        </p:spPr>
        <p:txBody>
          <a:bodyPr wrap="none">
            <a:spAutoFit/>
          </a:bodyPr>
          <a:lstStyle/>
          <a:p>
            <a:pPr algn="r" defTabSz="914400"/>
            <a:r>
              <a:rPr lang="fr-FR" sz="900" i="1" dirty="0">
                <a:solidFill>
                  <a:prstClr val="black"/>
                </a:solidFill>
                <a:latin typeface="Calibri"/>
              </a:rPr>
              <a:t>Scénario avec émissions modérées (RCP 4.5)</a:t>
            </a: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759" y="5983441"/>
            <a:ext cx="2171328" cy="22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itre 1">
            <a:extLst>
              <a:ext uri="{FF2B5EF4-FFF2-40B4-BE49-F238E27FC236}">
                <a16:creationId xmlns:a16="http://schemas.microsoft.com/office/drawing/2014/main" id="{E3D9D9A3-3A7F-4D0A-BBF5-C823274D94EE}"/>
              </a:ext>
            </a:extLst>
          </p:cNvPr>
          <p:cNvSpPr txBox="1">
            <a:spLocks/>
          </p:cNvSpPr>
          <p:nvPr/>
        </p:nvSpPr>
        <p:spPr>
          <a:xfrm>
            <a:off x="2645828" y="100700"/>
            <a:ext cx="802217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prstClr val="black"/>
                </a:solidFill>
                <a:latin typeface="Calibri"/>
              </a:rPr>
              <a:t>Projetons nous à La Côte Saint André </a:t>
            </a:r>
          </a:p>
          <a:p>
            <a:r>
              <a:rPr lang="fr-FR" sz="3200" b="1" dirty="0">
                <a:solidFill>
                  <a:prstClr val="black"/>
                </a:solidFill>
                <a:latin typeface="Calibri"/>
              </a:rPr>
              <a:t>été 2050 </a:t>
            </a:r>
            <a:endParaRPr lang="fr-FR" sz="3200" dirty="0">
              <a:solidFill>
                <a:prstClr val="black"/>
              </a:solidFill>
              <a:latin typeface="Calibri"/>
            </a:endParaRPr>
          </a:p>
        </p:txBody>
      </p:sp>
      <p:grpSp>
        <p:nvGrpSpPr>
          <p:cNvPr id="32" name="Groupe 31">
            <a:extLst>
              <a:ext uri="{FF2B5EF4-FFF2-40B4-BE49-F238E27FC236}">
                <a16:creationId xmlns:a16="http://schemas.microsoft.com/office/drawing/2014/main" id="{A9E6B8B7-7743-481A-9370-0B2693CA7915}"/>
              </a:ext>
            </a:extLst>
          </p:cNvPr>
          <p:cNvGrpSpPr/>
          <p:nvPr/>
        </p:nvGrpSpPr>
        <p:grpSpPr>
          <a:xfrm>
            <a:off x="1936732" y="2882472"/>
            <a:ext cx="5182857" cy="1579636"/>
            <a:chOff x="1679156" y="2790304"/>
            <a:chExt cx="5182857" cy="1579636"/>
          </a:xfrm>
        </p:grpSpPr>
        <p:pic>
          <p:nvPicPr>
            <p:cNvPr id="16" name="Image 15">
              <a:extLst>
                <a:ext uri="{FF2B5EF4-FFF2-40B4-BE49-F238E27FC236}">
                  <a16:creationId xmlns:a16="http://schemas.microsoft.com/office/drawing/2014/main" id="{3DE10B5C-4D52-4816-AD3C-30B12EC7E71B}"/>
                </a:ext>
              </a:extLst>
            </p:cNvPr>
            <p:cNvPicPr>
              <a:picLocks noChangeAspect="1"/>
            </p:cNvPicPr>
            <p:nvPr/>
          </p:nvPicPr>
          <p:blipFill>
            <a:blip r:embed="rId5"/>
            <a:stretch>
              <a:fillRect/>
            </a:stretch>
          </p:blipFill>
          <p:spPr>
            <a:xfrm>
              <a:off x="1679156" y="3328352"/>
              <a:ext cx="922808" cy="893127"/>
            </a:xfrm>
            <a:prstGeom prst="rect">
              <a:avLst/>
            </a:prstGeom>
          </p:spPr>
        </p:pic>
        <p:pic>
          <p:nvPicPr>
            <p:cNvPr id="17" name="Image 16">
              <a:extLst>
                <a:ext uri="{FF2B5EF4-FFF2-40B4-BE49-F238E27FC236}">
                  <a16:creationId xmlns:a16="http://schemas.microsoft.com/office/drawing/2014/main" id="{0F6A5B74-FD15-45BD-8817-8490E7E6A0E4}"/>
                </a:ext>
              </a:extLst>
            </p:cNvPr>
            <p:cNvPicPr>
              <a:picLocks noChangeAspect="1"/>
            </p:cNvPicPr>
            <p:nvPr/>
          </p:nvPicPr>
          <p:blipFill>
            <a:blip r:embed="rId6"/>
            <a:stretch>
              <a:fillRect/>
            </a:stretch>
          </p:blipFill>
          <p:spPr>
            <a:xfrm>
              <a:off x="3965588" y="2944419"/>
              <a:ext cx="1194154" cy="1425521"/>
            </a:xfrm>
            <a:prstGeom prst="rect">
              <a:avLst/>
            </a:prstGeom>
          </p:spPr>
        </p:pic>
        <p:pic>
          <p:nvPicPr>
            <p:cNvPr id="18" name="Image 17">
              <a:extLst>
                <a:ext uri="{FF2B5EF4-FFF2-40B4-BE49-F238E27FC236}">
                  <a16:creationId xmlns:a16="http://schemas.microsoft.com/office/drawing/2014/main" id="{420606A8-E73C-4AA5-899F-271517A88626}"/>
                </a:ext>
              </a:extLst>
            </p:cNvPr>
            <p:cNvPicPr>
              <a:picLocks noChangeAspect="1"/>
            </p:cNvPicPr>
            <p:nvPr/>
          </p:nvPicPr>
          <p:blipFill>
            <a:blip r:embed="rId7"/>
            <a:stretch>
              <a:fillRect/>
            </a:stretch>
          </p:blipFill>
          <p:spPr>
            <a:xfrm>
              <a:off x="2915816" y="2790304"/>
              <a:ext cx="3946197" cy="193390"/>
            </a:xfrm>
            <a:prstGeom prst="rect">
              <a:avLst/>
            </a:prstGeom>
          </p:spPr>
        </p:pic>
        <p:sp>
          <p:nvSpPr>
            <p:cNvPr id="29" name="Rectangle 28">
              <a:extLst>
                <a:ext uri="{FF2B5EF4-FFF2-40B4-BE49-F238E27FC236}">
                  <a16:creationId xmlns:a16="http://schemas.microsoft.com/office/drawing/2014/main" id="{46340240-44F8-44AF-A542-68B01FCE0693}"/>
                </a:ext>
              </a:extLst>
            </p:cNvPr>
            <p:cNvSpPr/>
            <p:nvPr/>
          </p:nvSpPr>
          <p:spPr>
            <a:xfrm>
              <a:off x="2976806" y="2887359"/>
              <a:ext cx="1239172" cy="200055"/>
            </a:xfrm>
            <a:prstGeom prst="rect">
              <a:avLst/>
            </a:prstGeom>
          </p:spPr>
          <p:txBody>
            <a:bodyPr wrap="square">
              <a:spAutoFit/>
            </a:bodyPr>
            <a:lstStyle/>
            <a:p>
              <a:pPr defTabSz="914400"/>
              <a:r>
                <a:rPr lang="fr-FR" sz="700" dirty="0">
                  <a:solidFill>
                    <a:srgbClr val="4F81BD">
                      <a:lumMod val="75000"/>
                    </a:srgbClr>
                  </a:solidFill>
                  <a:latin typeface="Calibri"/>
                </a:rPr>
                <a:t>(1976-2005)</a:t>
              </a:r>
              <a:endParaRPr lang="fr-FR" sz="700" dirty="0">
                <a:solidFill>
                  <a:prstClr val="black"/>
                </a:solidFill>
                <a:latin typeface="Calibri"/>
              </a:endParaRPr>
            </a:p>
          </p:txBody>
        </p:sp>
      </p:grpSp>
      <p:grpSp>
        <p:nvGrpSpPr>
          <p:cNvPr id="31" name="Groupe 30">
            <a:extLst>
              <a:ext uri="{FF2B5EF4-FFF2-40B4-BE49-F238E27FC236}">
                <a16:creationId xmlns:a16="http://schemas.microsoft.com/office/drawing/2014/main" id="{7F2C4130-02BC-44CA-B3C6-AACFE1850223}"/>
              </a:ext>
            </a:extLst>
          </p:cNvPr>
          <p:cNvGrpSpPr/>
          <p:nvPr/>
        </p:nvGrpSpPr>
        <p:grpSpPr>
          <a:xfrm>
            <a:off x="1808796" y="1530354"/>
            <a:ext cx="5353516" cy="1284467"/>
            <a:chOff x="1558839" y="1432459"/>
            <a:chExt cx="5353516" cy="1284467"/>
          </a:xfrm>
        </p:grpSpPr>
        <p:pic>
          <p:nvPicPr>
            <p:cNvPr id="5" name="Image 4">
              <a:extLst>
                <a:ext uri="{FF2B5EF4-FFF2-40B4-BE49-F238E27FC236}">
                  <a16:creationId xmlns:a16="http://schemas.microsoft.com/office/drawing/2014/main" id="{C9E5AFA3-8C19-4371-89CE-EDF51D2D5FC0}"/>
                </a:ext>
              </a:extLst>
            </p:cNvPr>
            <p:cNvPicPr>
              <a:picLocks noChangeAspect="1"/>
            </p:cNvPicPr>
            <p:nvPr/>
          </p:nvPicPr>
          <p:blipFill>
            <a:blip r:embed="rId8"/>
            <a:stretch>
              <a:fillRect/>
            </a:stretch>
          </p:blipFill>
          <p:spPr>
            <a:xfrm>
              <a:off x="1558839" y="1716661"/>
              <a:ext cx="922808" cy="837626"/>
            </a:xfrm>
            <a:prstGeom prst="rect">
              <a:avLst/>
            </a:prstGeom>
          </p:spPr>
        </p:pic>
        <p:pic>
          <p:nvPicPr>
            <p:cNvPr id="14" name="Image 13">
              <a:extLst>
                <a:ext uri="{FF2B5EF4-FFF2-40B4-BE49-F238E27FC236}">
                  <a16:creationId xmlns:a16="http://schemas.microsoft.com/office/drawing/2014/main" id="{335722AC-3D82-4343-A249-E12618C314CC}"/>
                </a:ext>
              </a:extLst>
            </p:cNvPr>
            <p:cNvPicPr>
              <a:picLocks noChangeAspect="1"/>
            </p:cNvPicPr>
            <p:nvPr/>
          </p:nvPicPr>
          <p:blipFill>
            <a:blip r:embed="rId9"/>
            <a:stretch>
              <a:fillRect/>
            </a:stretch>
          </p:blipFill>
          <p:spPr>
            <a:xfrm>
              <a:off x="3857525" y="1716661"/>
              <a:ext cx="1428949" cy="1000265"/>
            </a:xfrm>
            <a:prstGeom prst="rect">
              <a:avLst/>
            </a:prstGeom>
          </p:spPr>
        </p:pic>
        <p:pic>
          <p:nvPicPr>
            <p:cNvPr id="15" name="Image 14">
              <a:extLst>
                <a:ext uri="{FF2B5EF4-FFF2-40B4-BE49-F238E27FC236}">
                  <a16:creationId xmlns:a16="http://schemas.microsoft.com/office/drawing/2014/main" id="{08D8A267-E87D-4BE3-A5CD-96B5471DACDA}"/>
                </a:ext>
              </a:extLst>
            </p:cNvPr>
            <p:cNvPicPr>
              <a:picLocks noChangeAspect="1"/>
            </p:cNvPicPr>
            <p:nvPr/>
          </p:nvPicPr>
          <p:blipFill>
            <a:blip r:embed="rId10"/>
            <a:stretch>
              <a:fillRect/>
            </a:stretch>
          </p:blipFill>
          <p:spPr>
            <a:xfrm>
              <a:off x="2976806" y="1432459"/>
              <a:ext cx="3935549" cy="124773"/>
            </a:xfrm>
            <a:prstGeom prst="rect">
              <a:avLst/>
            </a:prstGeom>
          </p:spPr>
        </p:pic>
        <p:sp>
          <p:nvSpPr>
            <p:cNvPr id="83" name="ZoneTexte 82">
              <a:extLst>
                <a:ext uri="{FF2B5EF4-FFF2-40B4-BE49-F238E27FC236}">
                  <a16:creationId xmlns:a16="http://schemas.microsoft.com/office/drawing/2014/main" id="{C1C357E3-ABAC-4ED6-9EA9-E273F21BEF2A}"/>
                </a:ext>
              </a:extLst>
            </p:cNvPr>
            <p:cNvSpPr txBox="1"/>
            <p:nvPr/>
          </p:nvSpPr>
          <p:spPr>
            <a:xfrm>
              <a:off x="3635896" y="1868597"/>
              <a:ext cx="845134" cy="246221"/>
            </a:xfrm>
            <a:prstGeom prst="rect">
              <a:avLst/>
            </a:prstGeom>
            <a:noFill/>
          </p:spPr>
          <p:txBody>
            <a:bodyPr wrap="square" rtlCol="0">
              <a:spAutoFit/>
            </a:bodyPr>
            <a:lstStyle/>
            <a:p>
              <a:pPr algn="ctr" defTabSz="914400"/>
              <a:r>
                <a:rPr lang="fr-FR" sz="1000" b="1" dirty="0">
                  <a:solidFill>
                    <a:srgbClr val="1F497D"/>
                  </a:solidFill>
                  <a:latin typeface="Calibri"/>
                </a:rPr>
                <a:t>Eté</a:t>
              </a:r>
            </a:p>
          </p:txBody>
        </p:sp>
        <p:sp>
          <p:nvSpPr>
            <p:cNvPr id="92" name="Rectangle 91">
              <a:extLst>
                <a:ext uri="{FF2B5EF4-FFF2-40B4-BE49-F238E27FC236}">
                  <a16:creationId xmlns:a16="http://schemas.microsoft.com/office/drawing/2014/main" id="{BB8C4BD4-2B7B-426B-B2F3-1B9CF810DDAF}"/>
                </a:ext>
              </a:extLst>
            </p:cNvPr>
            <p:cNvSpPr/>
            <p:nvPr/>
          </p:nvSpPr>
          <p:spPr>
            <a:xfrm>
              <a:off x="3016310" y="1509113"/>
              <a:ext cx="1239172" cy="200055"/>
            </a:xfrm>
            <a:prstGeom prst="rect">
              <a:avLst/>
            </a:prstGeom>
          </p:spPr>
          <p:txBody>
            <a:bodyPr wrap="square">
              <a:spAutoFit/>
            </a:bodyPr>
            <a:lstStyle/>
            <a:p>
              <a:pPr defTabSz="914400"/>
              <a:r>
                <a:rPr lang="fr-FR" sz="700" dirty="0">
                  <a:solidFill>
                    <a:srgbClr val="4F81BD">
                      <a:lumMod val="75000"/>
                    </a:srgbClr>
                  </a:solidFill>
                  <a:latin typeface="Calibri"/>
                </a:rPr>
                <a:t>(1976-2005)</a:t>
              </a:r>
              <a:endParaRPr lang="fr-FR" sz="700" dirty="0">
                <a:solidFill>
                  <a:prstClr val="black"/>
                </a:solidFill>
                <a:latin typeface="Calibri"/>
              </a:endParaRPr>
            </a:p>
          </p:txBody>
        </p:sp>
      </p:grpSp>
      <p:grpSp>
        <p:nvGrpSpPr>
          <p:cNvPr id="33" name="Groupe 32">
            <a:extLst>
              <a:ext uri="{FF2B5EF4-FFF2-40B4-BE49-F238E27FC236}">
                <a16:creationId xmlns:a16="http://schemas.microsoft.com/office/drawing/2014/main" id="{7A2A5507-B096-4DB4-BCB5-F944D8EEAC65}"/>
              </a:ext>
            </a:extLst>
          </p:cNvPr>
          <p:cNvGrpSpPr/>
          <p:nvPr/>
        </p:nvGrpSpPr>
        <p:grpSpPr>
          <a:xfrm>
            <a:off x="1803178" y="4453840"/>
            <a:ext cx="5238332" cy="1810994"/>
            <a:chOff x="1679156" y="4422342"/>
            <a:chExt cx="5238332" cy="1810994"/>
          </a:xfrm>
        </p:grpSpPr>
        <p:pic>
          <p:nvPicPr>
            <p:cNvPr id="19" name="Image 18">
              <a:extLst>
                <a:ext uri="{FF2B5EF4-FFF2-40B4-BE49-F238E27FC236}">
                  <a16:creationId xmlns:a16="http://schemas.microsoft.com/office/drawing/2014/main" id="{6B4FCDA2-A47F-41B8-A4CA-3A70D0B0FBCA}"/>
                </a:ext>
              </a:extLst>
            </p:cNvPr>
            <p:cNvPicPr>
              <a:picLocks noChangeAspect="1"/>
            </p:cNvPicPr>
            <p:nvPr/>
          </p:nvPicPr>
          <p:blipFill>
            <a:blip r:embed="rId11"/>
            <a:stretch>
              <a:fillRect/>
            </a:stretch>
          </p:blipFill>
          <p:spPr>
            <a:xfrm>
              <a:off x="1679156" y="4983244"/>
              <a:ext cx="856194" cy="859274"/>
            </a:xfrm>
            <a:prstGeom prst="rect">
              <a:avLst/>
            </a:prstGeom>
          </p:spPr>
        </p:pic>
        <p:grpSp>
          <p:nvGrpSpPr>
            <p:cNvPr id="25" name="Groupe 24">
              <a:extLst>
                <a:ext uri="{FF2B5EF4-FFF2-40B4-BE49-F238E27FC236}">
                  <a16:creationId xmlns:a16="http://schemas.microsoft.com/office/drawing/2014/main" id="{9F6AB627-232C-4DB3-B044-5AB4D4B6929B}"/>
                </a:ext>
              </a:extLst>
            </p:cNvPr>
            <p:cNvGrpSpPr/>
            <p:nvPr/>
          </p:nvGrpSpPr>
          <p:grpSpPr>
            <a:xfrm>
              <a:off x="3131884" y="4422342"/>
              <a:ext cx="3785604" cy="415498"/>
              <a:chOff x="3131884" y="4422342"/>
              <a:chExt cx="3785604" cy="415498"/>
            </a:xfrm>
          </p:grpSpPr>
          <p:sp>
            <p:nvSpPr>
              <p:cNvPr id="84" name="Ellipse 83">
                <a:extLst>
                  <a:ext uri="{FF2B5EF4-FFF2-40B4-BE49-F238E27FC236}">
                    <a16:creationId xmlns:a16="http://schemas.microsoft.com/office/drawing/2014/main" id="{2673AD14-99C7-4B7D-ACB0-9587964BE3A3}"/>
                  </a:ext>
                </a:extLst>
              </p:cNvPr>
              <p:cNvSpPr/>
              <p:nvPr/>
            </p:nvSpPr>
            <p:spPr>
              <a:xfrm>
                <a:off x="3131884" y="4535744"/>
                <a:ext cx="112822" cy="111750"/>
              </a:xfrm>
              <a:prstGeom prst="ellips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solidFill>
                    <a:prstClr val="black"/>
                  </a:solidFill>
                  <a:latin typeface="Calibri"/>
                </a:endParaRPr>
              </a:p>
            </p:txBody>
          </p:sp>
          <p:sp>
            <p:nvSpPr>
              <p:cNvPr id="85" name="ZoneTexte 84">
                <a:extLst>
                  <a:ext uri="{FF2B5EF4-FFF2-40B4-BE49-F238E27FC236}">
                    <a16:creationId xmlns:a16="http://schemas.microsoft.com/office/drawing/2014/main" id="{018B6D09-C775-481B-BBD9-3308E12F22F8}"/>
                  </a:ext>
                </a:extLst>
              </p:cNvPr>
              <p:cNvSpPr txBox="1"/>
              <p:nvPr/>
            </p:nvSpPr>
            <p:spPr>
              <a:xfrm>
                <a:off x="3218885" y="4422342"/>
                <a:ext cx="869961" cy="415498"/>
              </a:xfrm>
              <a:prstGeom prst="rect">
                <a:avLst/>
              </a:prstGeom>
              <a:noFill/>
            </p:spPr>
            <p:txBody>
              <a:bodyPr wrap="square" rtlCol="0">
                <a:spAutoFit/>
              </a:bodyPr>
              <a:lstStyle/>
              <a:p>
                <a:pPr defTabSz="914400"/>
                <a:r>
                  <a:rPr lang="fr-FR" sz="700" dirty="0">
                    <a:solidFill>
                      <a:srgbClr val="4F81BD">
                        <a:lumMod val="75000"/>
                      </a:srgbClr>
                    </a:solidFill>
                    <a:latin typeface="Calibri"/>
                  </a:rPr>
                  <a:t>Valeur de référence (1976-2005)</a:t>
                </a:r>
              </a:p>
            </p:txBody>
          </p:sp>
          <p:sp>
            <p:nvSpPr>
              <p:cNvPr id="86" name="Ellipse 85">
                <a:extLst>
                  <a:ext uri="{FF2B5EF4-FFF2-40B4-BE49-F238E27FC236}">
                    <a16:creationId xmlns:a16="http://schemas.microsoft.com/office/drawing/2014/main" id="{C47BF49B-2E83-4DA1-BD90-D2F9743E7F95}"/>
                  </a:ext>
                </a:extLst>
              </p:cNvPr>
              <p:cNvSpPr/>
              <p:nvPr/>
            </p:nvSpPr>
            <p:spPr>
              <a:xfrm>
                <a:off x="4067988" y="4535744"/>
                <a:ext cx="112822" cy="111750"/>
              </a:xfrm>
              <a:prstGeom prst="ellipse">
                <a:avLst/>
              </a:prstGeom>
              <a:solidFill>
                <a:srgbClr val="C0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solidFill>
                    <a:prstClr val="black"/>
                  </a:solidFill>
                  <a:latin typeface="Calibri"/>
                </a:endParaRPr>
              </a:p>
            </p:txBody>
          </p:sp>
          <p:sp>
            <p:nvSpPr>
              <p:cNvPr id="87" name="ZoneTexte 86">
                <a:extLst>
                  <a:ext uri="{FF2B5EF4-FFF2-40B4-BE49-F238E27FC236}">
                    <a16:creationId xmlns:a16="http://schemas.microsoft.com/office/drawing/2014/main" id="{D3B1063C-1737-4C2A-A337-A77E72F81FBE}"/>
                  </a:ext>
                </a:extLst>
              </p:cNvPr>
              <p:cNvSpPr txBox="1"/>
              <p:nvPr/>
            </p:nvSpPr>
            <p:spPr>
              <a:xfrm>
                <a:off x="4154988" y="4422342"/>
                <a:ext cx="834023" cy="415498"/>
              </a:xfrm>
              <a:prstGeom prst="rect">
                <a:avLst/>
              </a:prstGeom>
              <a:noFill/>
            </p:spPr>
            <p:txBody>
              <a:bodyPr wrap="square" rtlCol="0">
                <a:spAutoFit/>
              </a:bodyPr>
              <a:lstStyle/>
              <a:p>
                <a:pPr defTabSz="914400"/>
                <a:r>
                  <a:rPr lang="fr-FR" sz="700" dirty="0">
                    <a:solidFill>
                      <a:srgbClr val="4F81BD">
                        <a:lumMod val="75000"/>
                      </a:srgbClr>
                    </a:solidFill>
                    <a:latin typeface="Calibri"/>
                  </a:rPr>
                  <a:t>Variation haute horizon moyen </a:t>
                </a:r>
              </a:p>
              <a:p>
                <a:pPr defTabSz="914400"/>
                <a:r>
                  <a:rPr lang="fr-FR" sz="700" dirty="0">
                    <a:solidFill>
                      <a:srgbClr val="4F81BD">
                        <a:lumMod val="75000"/>
                      </a:srgbClr>
                    </a:solidFill>
                    <a:latin typeface="Calibri"/>
                  </a:rPr>
                  <a:t>(2041-2071)</a:t>
                </a:r>
              </a:p>
            </p:txBody>
          </p:sp>
          <p:sp>
            <p:nvSpPr>
              <p:cNvPr id="88" name="Ellipse 87">
                <a:extLst>
                  <a:ext uri="{FF2B5EF4-FFF2-40B4-BE49-F238E27FC236}">
                    <a16:creationId xmlns:a16="http://schemas.microsoft.com/office/drawing/2014/main" id="{49D2E128-8861-4DC5-A4A8-EAF4FC357151}"/>
                  </a:ext>
                </a:extLst>
              </p:cNvPr>
              <p:cNvSpPr/>
              <p:nvPr/>
            </p:nvSpPr>
            <p:spPr>
              <a:xfrm>
                <a:off x="4971176" y="4535744"/>
                <a:ext cx="112822" cy="111750"/>
              </a:xfrm>
              <a:prstGeom prst="ellipse">
                <a:avLst/>
              </a:prstGeom>
              <a:solidFill>
                <a:schemeClr val="accent6"/>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solidFill>
                    <a:prstClr val="black"/>
                  </a:solidFill>
                  <a:latin typeface="Calibri"/>
                </a:endParaRPr>
              </a:p>
            </p:txBody>
          </p:sp>
          <p:sp>
            <p:nvSpPr>
              <p:cNvPr id="89" name="ZoneTexte 88">
                <a:extLst>
                  <a:ext uri="{FF2B5EF4-FFF2-40B4-BE49-F238E27FC236}">
                    <a16:creationId xmlns:a16="http://schemas.microsoft.com/office/drawing/2014/main" id="{B244B0F0-6341-47BE-B251-C5389BE65DE4}"/>
                  </a:ext>
                </a:extLst>
              </p:cNvPr>
              <p:cNvSpPr txBox="1"/>
              <p:nvPr/>
            </p:nvSpPr>
            <p:spPr>
              <a:xfrm>
                <a:off x="5058176" y="4422342"/>
                <a:ext cx="980434" cy="307777"/>
              </a:xfrm>
              <a:prstGeom prst="rect">
                <a:avLst/>
              </a:prstGeom>
              <a:noFill/>
            </p:spPr>
            <p:txBody>
              <a:bodyPr wrap="square" rtlCol="0">
                <a:spAutoFit/>
              </a:bodyPr>
              <a:lstStyle/>
              <a:p>
                <a:pPr defTabSz="914400"/>
                <a:r>
                  <a:rPr lang="fr-FR" sz="700" dirty="0">
                    <a:solidFill>
                      <a:srgbClr val="4F81BD">
                        <a:lumMod val="75000"/>
                      </a:srgbClr>
                    </a:solidFill>
                    <a:latin typeface="Calibri"/>
                  </a:rPr>
                  <a:t>Variation horizon moyen (2041-2071)</a:t>
                </a:r>
              </a:p>
            </p:txBody>
          </p:sp>
          <p:sp>
            <p:nvSpPr>
              <p:cNvPr id="90" name="Ellipse 89">
                <a:extLst>
                  <a:ext uri="{FF2B5EF4-FFF2-40B4-BE49-F238E27FC236}">
                    <a16:creationId xmlns:a16="http://schemas.microsoft.com/office/drawing/2014/main" id="{89D08190-7523-4FE4-954D-82F94041069F}"/>
                  </a:ext>
                </a:extLst>
              </p:cNvPr>
              <p:cNvSpPr/>
              <p:nvPr/>
            </p:nvSpPr>
            <p:spPr>
              <a:xfrm>
                <a:off x="5996377" y="4535744"/>
                <a:ext cx="112822" cy="111750"/>
              </a:xfrm>
              <a:prstGeom prst="ellipse">
                <a:avLst/>
              </a:prstGeom>
              <a:solidFill>
                <a:srgbClr val="FDF703"/>
              </a:solidFill>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solidFill>
                    <a:prstClr val="black"/>
                  </a:solidFill>
                  <a:latin typeface="Calibri"/>
                </a:endParaRPr>
              </a:p>
            </p:txBody>
          </p:sp>
          <p:sp>
            <p:nvSpPr>
              <p:cNvPr id="91" name="ZoneTexte 90">
                <a:extLst>
                  <a:ext uri="{FF2B5EF4-FFF2-40B4-BE49-F238E27FC236}">
                    <a16:creationId xmlns:a16="http://schemas.microsoft.com/office/drawing/2014/main" id="{56B12F44-B6B8-42EB-B6BD-5A581E11875D}"/>
                  </a:ext>
                </a:extLst>
              </p:cNvPr>
              <p:cNvSpPr txBox="1"/>
              <p:nvPr/>
            </p:nvSpPr>
            <p:spPr>
              <a:xfrm>
                <a:off x="6068385" y="4422342"/>
                <a:ext cx="849103" cy="415498"/>
              </a:xfrm>
              <a:prstGeom prst="rect">
                <a:avLst/>
              </a:prstGeom>
              <a:noFill/>
            </p:spPr>
            <p:txBody>
              <a:bodyPr wrap="square" rtlCol="0">
                <a:spAutoFit/>
              </a:bodyPr>
              <a:lstStyle/>
              <a:p>
                <a:pPr defTabSz="914400"/>
                <a:r>
                  <a:rPr lang="fr-FR" sz="700" dirty="0">
                    <a:solidFill>
                      <a:srgbClr val="4F81BD">
                        <a:lumMod val="75000"/>
                      </a:srgbClr>
                    </a:solidFill>
                    <a:latin typeface="Calibri"/>
                  </a:rPr>
                  <a:t>Variation horizon moyen (2041-2071)</a:t>
                </a:r>
              </a:p>
            </p:txBody>
          </p:sp>
        </p:grpSp>
        <p:pic>
          <p:nvPicPr>
            <p:cNvPr id="30" name="Image 29">
              <a:extLst>
                <a:ext uri="{FF2B5EF4-FFF2-40B4-BE49-F238E27FC236}">
                  <a16:creationId xmlns:a16="http://schemas.microsoft.com/office/drawing/2014/main" id="{75C62685-C926-4E80-A2A0-DF0C974821B6}"/>
                </a:ext>
              </a:extLst>
            </p:cNvPr>
            <p:cNvPicPr>
              <a:picLocks noChangeAspect="1"/>
            </p:cNvPicPr>
            <p:nvPr/>
          </p:nvPicPr>
          <p:blipFill>
            <a:blip r:embed="rId12"/>
            <a:stretch>
              <a:fillRect/>
            </a:stretch>
          </p:blipFill>
          <p:spPr>
            <a:xfrm>
              <a:off x="3244706" y="4994913"/>
              <a:ext cx="971686" cy="1238423"/>
            </a:xfrm>
            <a:prstGeom prst="rect">
              <a:avLst/>
            </a:prstGeom>
          </p:spPr>
        </p:pic>
      </p:grpSp>
      <p:pic>
        <p:nvPicPr>
          <p:cNvPr id="34" name="Image 33">
            <a:extLst>
              <a:ext uri="{FF2B5EF4-FFF2-40B4-BE49-F238E27FC236}">
                <a16:creationId xmlns:a16="http://schemas.microsoft.com/office/drawing/2014/main" id="{102ADC42-F760-4FEE-A3B8-2A95E24ACAA6}"/>
              </a:ext>
            </a:extLst>
          </p:cNvPr>
          <p:cNvPicPr>
            <a:picLocks noChangeAspect="1"/>
          </p:cNvPicPr>
          <p:nvPr/>
        </p:nvPicPr>
        <p:blipFill>
          <a:blip r:embed="rId13"/>
          <a:stretch>
            <a:fillRect/>
          </a:stretch>
        </p:blipFill>
        <p:spPr>
          <a:xfrm>
            <a:off x="7753690" y="3644968"/>
            <a:ext cx="502550" cy="442106"/>
          </a:xfrm>
          <a:prstGeom prst="rect">
            <a:avLst/>
          </a:prstGeom>
        </p:spPr>
      </p:pic>
      <p:sp>
        <p:nvSpPr>
          <p:cNvPr id="96" name="Rectangle à coins arrondis 15">
            <a:extLst>
              <a:ext uri="{FF2B5EF4-FFF2-40B4-BE49-F238E27FC236}">
                <a16:creationId xmlns:a16="http://schemas.microsoft.com/office/drawing/2014/main" id="{4F84508D-98E3-4A86-BD30-EF14C3ADFEF3}"/>
              </a:ext>
            </a:extLst>
          </p:cNvPr>
          <p:cNvSpPr/>
          <p:nvPr/>
        </p:nvSpPr>
        <p:spPr>
          <a:xfrm>
            <a:off x="8321160" y="3062332"/>
            <a:ext cx="2232248" cy="160737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b="1" dirty="0">
                <a:solidFill>
                  <a:prstClr val="black"/>
                </a:solidFill>
                <a:latin typeface="Calibri"/>
              </a:rPr>
              <a:t>Quel impact sur la disponibilité de la ressource en eau ? </a:t>
            </a:r>
          </a:p>
        </p:txBody>
      </p:sp>
      <p:sp>
        <p:nvSpPr>
          <p:cNvPr id="35" name="Accolade fermante 34">
            <a:extLst>
              <a:ext uri="{FF2B5EF4-FFF2-40B4-BE49-F238E27FC236}">
                <a16:creationId xmlns:a16="http://schemas.microsoft.com/office/drawing/2014/main" id="{FEDCC4C9-227E-4289-8E8C-A4F3E6D48CD2}"/>
              </a:ext>
            </a:extLst>
          </p:cNvPr>
          <p:cNvSpPr/>
          <p:nvPr/>
        </p:nvSpPr>
        <p:spPr>
          <a:xfrm>
            <a:off x="7051791" y="1345741"/>
            <a:ext cx="611064" cy="5040560"/>
          </a:xfrm>
          <a:prstGeom prst="rightBrace">
            <a:avLst>
              <a:gd name="adj1" fmla="val 429154"/>
              <a:gd name="adj2" fmla="val 49809"/>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a:solidFill>
                <a:prstClr val="black"/>
              </a:solidFill>
              <a:latin typeface="Calibri"/>
            </a:endParaRPr>
          </a:p>
        </p:txBody>
      </p:sp>
    </p:spTree>
    <p:extLst>
      <p:ext uri="{BB962C8B-B14F-4D97-AF65-F5344CB8AC3E}">
        <p14:creationId xmlns:p14="http://schemas.microsoft.com/office/powerpoint/2010/main" val="36779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80321" y="80628"/>
            <a:ext cx="3101279" cy="648072"/>
          </a:xfrm>
        </p:spPr>
        <p:txBody>
          <a:bodyPr>
            <a:normAutofit/>
          </a:bodyPr>
          <a:lstStyle/>
          <a:p>
            <a:r>
              <a:rPr lang="fr-FR" sz="3200" b="1" dirty="0"/>
              <a:t>Ordre du jour</a:t>
            </a:r>
          </a:p>
        </p:txBody>
      </p:sp>
      <p:sp>
        <p:nvSpPr>
          <p:cNvPr id="3" name="Espace réservé du contenu 2"/>
          <p:cNvSpPr>
            <a:spLocks noGrp="1"/>
          </p:cNvSpPr>
          <p:nvPr>
            <p:ph idx="1"/>
          </p:nvPr>
        </p:nvSpPr>
        <p:spPr>
          <a:xfrm>
            <a:off x="402291" y="728700"/>
            <a:ext cx="10287000" cy="5328592"/>
          </a:xfrm>
        </p:spPr>
        <p:txBody>
          <a:bodyPr>
            <a:noAutofit/>
          </a:bodyPr>
          <a:lstStyle/>
          <a:p>
            <a:r>
              <a:rPr lang="fr-FR" sz="2000" dirty="0"/>
              <a:t>Point sur les projets de rééquipement (point </a:t>
            </a:r>
            <a:r>
              <a:rPr lang="fr-FR" sz="2000" dirty="0" err="1"/>
              <a:t>Gorgette</a:t>
            </a:r>
            <a:r>
              <a:rPr lang="fr-FR" sz="2000" dirty="0"/>
              <a:t> et </a:t>
            </a:r>
            <a:r>
              <a:rPr lang="fr-FR" sz="2000" dirty="0" err="1"/>
              <a:t>Craponoz</a:t>
            </a:r>
            <a:r>
              <a:rPr lang="fr-FR" sz="2000" dirty="0"/>
              <a:t> ; le </a:t>
            </a:r>
            <a:r>
              <a:rPr lang="fr-FR" sz="2000" dirty="0" err="1"/>
              <a:t>Ruzand</a:t>
            </a:r>
            <a:r>
              <a:rPr lang="fr-FR" sz="2000" dirty="0"/>
              <a:t>)</a:t>
            </a:r>
          </a:p>
          <a:p>
            <a:r>
              <a:rPr lang="fr-FR" sz="2000" dirty="0"/>
              <a:t>Canyon et Biodiversité en Isère</a:t>
            </a:r>
          </a:p>
          <a:p>
            <a:r>
              <a:rPr lang="fr-FR" sz="2000" dirty="0"/>
              <a:t>Formation rappel secours en canyon</a:t>
            </a:r>
          </a:p>
          <a:p>
            <a:r>
              <a:rPr lang="fr-FR" sz="2000" dirty="0"/>
              <a:t>Fonctionnement sur l’entretien des sites, création d’une cellule, redéfinition des responsables canyon / urgence ou rééquipement divers / entretien toilettes Furon</a:t>
            </a:r>
          </a:p>
          <a:p>
            <a:r>
              <a:rPr lang="fr-FR" sz="2000" dirty="0"/>
              <a:t>Le Furon </a:t>
            </a:r>
          </a:p>
          <a:p>
            <a:r>
              <a:rPr lang="fr-FR" sz="2000" dirty="0"/>
              <a:t>Les </a:t>
            </a:r>
            <a:r>
              <a:rPr lang="fr-FR" sz="2000" dirty="0" err="1"/>
              <a:t>Ecouges</a:t>
            </a:r>
            <a:r>
              <a:rPr lang="fr-FR" sz="2000" dirty="0"/>
              <a:t> 2</a:t>
            </a:r>
          </a:p>
          <a:p>
            <a:r>
              <a:rPr lang="fr-FR" sz="2000" dirty="0"/>
              <a:t>L’</a:t>
            </a:r>
            <a:r>
              <a:rPr lang="fr-FR" sz="2000" dirty="0" err="1"/>
              <a:t>infernet</a:t>
            </a:r>
            <a:endParaRPr lang="fr-FR" sz="2000" dirty="0"/>
          </a:p>
          <a:p>
            <a:r>
              <a:rPr lang="fr-FR" sz="2000" dirty="0"/>
              <a:t>Le </a:t>
            </a:r>
            <a:r>
              <a:rPr lang="fr-FR" sz="2000" dirty="0" err="1"/>
              <a:t>Versoud</a:t>
            </a:r>
            <a:endParaRPr lang="fr-FR" sz="2000" dirty="0"/>
          </a:p>
          <a:p>
            <a:r>
              <a:rPr lang="fr-FR" sz="2000" dirty="0"/>
              <a:t>Les moules marinières</a:t>
            </a:r>
          </a:p>
          <a:p>
            <a:r>
              <a:rPr lang="fr-FR" sz="2000" dirty="0"/>
              <a:t>L’</a:t>
            </a:r>
            <a:r>
              <a:rPr lang="fr-FR" sz="2000" dirty="0" err="1"/>
              <a:t>alloix</a:t>
            </a:r>
            <a:endParaRPr lang="fr-FR" sz="2000" dirty="0"/>
          </a:p>
          <a:p>
            <a:r>
              <a:rPr lang="fr-FR" sz="2000" dirty="0"/>
              <a:t>Lavaldens </a:t>
            </a:r>
          </a:p>
          <a:p>
            <a:r>
              <a:rPr lang="fr-FR" sz="2000" dirty="0"/>
              <a:t>Vérification annuelle par le CT-FFME 38 des canyons isérois rééquipés </a:t>
            </a:r>
          </a:p>
          <a:p>
            <a:r>
              <a:rPr lang="fr-FR" sz="2000" dirty="0"/>
              <a:t>Ressource en eau : étude en cours du Département de l’Isère</a:t>
            </a:r>
          </a:p>
        </p:txBody>
      </p:sp>
    </p:spTree>
    <p:extLst>
      <p:ext uri="{BB962C8B-B14F-4D97-AF65-F5344CB8AC3E}">
        <p14:creationId xmlns:p14="http://schemas.microsoft.com/office/powerpoint/2010/main" val="339321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5487BE1F-D884-40B4-9A0B-D8583E6D2C19}"/>
              </a:ext>
            </a:extLst>
          </p:cNvPr>
          <p:cNvSpPr/>
          <p:nvPr/>
        </p:nvSpPr>
        <p:spPr>
          <a:xfrm>
            <a:off x="7300460" y="3645024"/>
            <a:ext cx="1553481" cy="6416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86" name="Titre 104"/>
          <p:cNvSpPr>
            <a:spLocks noGrp="1"/>
          </p:cNvSpPr>
          <p:nvPr>
            <p:ph type="title"/>
          </p:nvPr>
        </p:nvSpPr>
        <p:spPr>
          <a:xfrm>
            <a:off x="2856000" y="188640"/>
            <a:ext cx="7812000" cy="815578"/>
          </a:xfrm>
        </p:spPr>
        <p:txBody>
          <a:bodyPr>
            <a:noAutofit/>
          </a:bodyPr>
          <a:lstStyle/>
          <a:p>
            <a:r>
              <a:rPr lang="fr-FR" sz="3200" b="1" dirty="0"/>
              <a:t>Pourquoi s’adapter?</a:t>
            </a:r>
            <a:endParaRPr lang="fr-FR" sz="700" b="1" dirty="0"/>
          </a:p>
        </p:txBody>
      </p:sp>
      <p:grpSp>
        <p:nvGrpSpPr>
          <p:cNvPr id="5" name="Groupe 4">
            <a:extLst>
              <a:ext uri="{FF2B5EF4-FFF2-40B4-BE49-F238E27FC236}">
                <a16:creationId xmlns:a16="http://schemas.microsoft.com/office/drawing/2014/main" id="{C078CC09-E194-4463-9BC9-B0529FEEFF64}"/>
              </a:ext>
            </a:extLst>
          </p:cNvPr>
          <p:cNvGrpSpPr/>
          <p:nvPr/>
        </p:nvGrpSpPr>
        <p:grpSpPr>
          <a:xfrm>
            <a:off x="2393197" y="1864732"/>
            <a:ext cx="8146903" cy="2900125"/>
            <a:chOff x="151349" y="2504924"/>
            <a:chExt cx="5894314" cy="3010435"/>
          </a:xfrm>
        </p:grpSpPr>
        <p:sp>
          <p:nvSpPr>
            <p:cNvPr id="53" name="ZoneTexte 52"/>
            <p:cNvSpPr txBox="1"/>
            <p:nvPr/>
          </p:nvSpPr>
          <p:spPr>
            <a:xfrm>
              <a:off x="4963626" y="3844473"/>
              <a:ext cx="792072" cy="263574"/>
            </a:xfrm>
            <a:prstGeom prst="rect">
              <a:avLst/>
            </a:prstGeom>
            <a:noFill/>
          </p:spPr>
          <p:txBody>
            <a:bodyPr wrap="square" rtlCol="0">
              <a:spAutoFit/>
            </a:bodyPr>
            <a:lstStyle/>
            <a:p>
              <a:pPr defTabSz="914400"/>
              <a:r>
                <a:rPr lang="fr-FR" sz="1050" dirty="0">
                  <a:solidFill>
                    <a:srgbClr val="1F497D"/>
                  </a:solidFill>
                  <a:latin typeface="Calibri"/>
                </a:rPr>
                <a:t>Seuils critiques</a:t>
              </a:r>
            </a:p>
          </p:txBody>
        </p:sp>
        <p:grpSp>
          <p:nvGrpSpPr>
            <p:cNvPr id="2" name="Groupe 1">
              <a:extLst>
                <a:ext uri="{FF2B5EF4-FFF2-40B4-BE49-F238E27FC236}">
                  <a16:creationId xmlns:a16="http://schemas.microsoft.com/office/drawing/2014/main" id="{95DF4BA9-0484-94E8-B966-3FAEB8AE512E}"/>
                </a:ext>
              </a:extLst>
            </p:cNvPr>
            <p:cNvGrpSpPr/>
            <p:nvPr/>
          </p:nvGrpSpPr>
          <p:grpSpPr>
            <a:xfrm>
              <a:off x="151349" y="2504924"/>
              <a:ext cx="5894314" cy="3010435"/>
              <a:chOff x="557232" y="2366792"/>
              <a:chExt cx="9854282" cy="4013913"/>
            </a:xfrm>
          </p:grpSpPr>
          <p:sp>
            <p:nvSpPr>
              <p:cNvPr id="40" name="Rectangle 39"/>
              <p:cNvSpPr/>
              <p:nvPr/>
            </p:nvSpPr>
            <p:spPr>
              <a:xfrm>
                <a:off x="6462812" y="5765490"/>
                <a:ext cx="1879050" cy="4779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9" name="Rectangle 38"/>
              <p:cNvSpPr/>
              <p:nvPr/>
            </p:nvSpPr>
            <p:spPr>
              <a:xfrm>
                <a:off x="1076494" y="4829385"/>
                <a:ext cx="5401328" cy="9559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sp>
            <p:nvSpPr>
              <p:cNvPr id="3" name="Rectangle 2"/>
              <p:cNvSpPr/>
              <p:nvPr/>
            </p:nvSpPr>
            <p:spPr>
              <a:xfrm>
                <a:off x="1159630" y="2977070"/>
                <a:ext cx="7284720" cy="9559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a:endParaRPr>
              </a:p>
            </p:txBody>
          </p:sp>
          <p:cxnSp>
            <p:nvCxnSpPr>
              <p:cNvPr id="34" name="Connecteur droit 33"/>
              <p:cNvCxnSpPr/>
              <p:nvPr/>
            </p:nvCxnSpPr>
            <p:spPr>
              <a:xfrm>
                <a:off x="4518596" y="3933068"/>
                <a:ext cx="38884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4518596" y="4797164"/>
                <a:ext cx="388843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134220" y="3933068"/>
                <a:ext cx="338437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511294" y="2761047"/>
                <a:ext cx="0" cy="3348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1602274" y="2603589"/>
                <a:ext cx="2795594" cy="415328"/>
              </a:xfrm>
              <a:prstGeom prst="rect">
                <a:avLst/>
              </a:prstGeom>
              <a:noFill/>
            </p:spPr>
            <p:txBody>
              <a:bodyPr wrap="square" rtlCol="0">
                <a:spAutoFit/>
              </a:bodyPr>
              <a:lstStyle/>
              <a:p>
                <a:pPr algn="ctr" defTabSz="914400"/>
                <a:r>
                  <a:rPr lang="fr-FR" sz="1200" b="1" i="1" dirty="0">
                    <a:solidFill>
                      <a:srgbClr val="1F497D"/>
                    </a:solidFill>
                    <a:latin typeface="Arial" panose="020B0604020202020204" pitchFamily="34" charset="0"/>
                    <a:cs typeface="Arial" panose="020B0604020202020204" pitchFamily="34" charset="0"/>
                  </a:rPr>
                  <a:t>Climat</a:t>
                </a:r>
                <a:r>
                  <a:rPr lang="fr-FR" sz="1350" b="1" i="1" dirty="0">
                    <a:solidFill>
                      <a:srgbClr val="1F497D"/>
                    </a:solidFill>
                    <a:latin typeface="Arial" panose="020B0604020202020204" pitchFamily="34" charset="0"/>
                    <a:cs typeface="Arial" panose="020B0604020202020204" pitchFamily="34" charset="0"/>
                  </a:rPr>
                  <a:t> </a:t>
                </a:r>
                <a:r>
                  <a:rPr lang="fr-FR" sz="1200" b="1" i="1" dirty="0">
                    <a:solidFill>
                      <a:srgbClr val="1F497D"/>
                    </a:solidFill>
                    <a:latin typeface="Arial" panose="020B0604020202020204" pitchFamily="34" charset="0"/>
                    <a:cs typeface="Arial" panose="020B0604020202020204" pitchFamily="34" charset="0"/>
                  </a:rPr>
                  <a:t>stationnaire</a:t>
                </a:r>
                <a:endParaRPr lang="fr-FR" sz="1350" b="1" i="1" dirty="0">
                  <a:solidFill>
                    <a:srgbClr val="1F497D"/>
                  </a:solidFill>
                  <a:latin typeface="Arial" panose="020B0604020202020204" pitchFamily="34" charset="0"/>
                  <a:cs typeface="Arial" panose="020B0604020202020204" pitchFamily="34" charset="0"/>
                </a:endParaRPr>
              </a:p>
            </p:txBody>
          </p:sp>
          <p:cxnSp>
            <p:nvCxnSpPr>
              <p:cNvPr id="50" name="Connecteur droit 49"/>
              <p:cNvCxnSpPr/>
              <p:nvPr/>
            </p:nvCxnSpPr>
            <p:spPr>
              <a:xfrm>
                <a:off x="1134220" y="4797164"/>
                <a:ext cx="338437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5418419" y="4125104"/>
                <a:ext cx="3967835" cy="575069"/>
              </a:xfrm>
              <a:prstGeom prst="rect">
                <a:avLst/>
              </a:prstGeom>
              <a:noFill/>
            </p:spPr>
            <p:txBody>
              <a:bodyPr wrap="square" rtlCol="0">
                <a:spAutoFit/>
              </a:bodyPr>
              <a:lstStyle/>
              <a:p>
                <a:pPr algn="ctr" defTabSz="914400"/>
                <a:r>
                  <a:rPr lang="fr-FR" sz="1050" b="1" i="1" dirty="0">
                    <a:solidFill>
                      <a:prstClr val="black"/>
                    </a:solidFill>
                    <a:latin typeface="Calibri"/>
                  </a:rPr>
                  <a:t>Domaine de viabilité </a:t>
                </a:r>
              </a:p>
              <a:p>
                <a:pPr algn="ctr" defTabSz="914400"/>
                <a:r>
                  <a:rPr lang="fr-FR" sz="1050" b="1" i="1" dirty="0">
                    <a:solidFill>
                      <a:prstClr val="black"/>
                    </a:solidFill>
                    <a:latin typeface="Calibri"/>
                  </a:rPr>
                  <a:t>de l’organisation actuelle</a:t>
                </a:r>
              </a:p>
            </p:txBody>
          </p:sp>
          <p:sp>
            <p:nvSpPr>
              <p:cNvPr id="52" name="Forme libre 51"/>
              <p:cNvSpPr/>
              <p:nvPr/>
            </p:nvSpPr>
            <p:spPr>
              <a:xfrm>
                <a:off x="1159630" y="3785603"/>
                <a:ext cx="3351664" cy="1495724"/>
              </a:xfrm>
              <a:custGeom>
                <a:avLst/>
                <a:gdLst>
                  <a:gd name="connsiteX0" fmla="*/ 0 w 3352800"/>
                  <a:gd name="connsiteY0" fmla="*/ 830580 h 1150620"/>
                  <a:gd name="connsiteX1" fmla="*/ 198120 w 3352800"/>
                  <a:gd name="connsiteY1" fmla="*/ 441960 h 1150620"/>
                  <a:gd name="connsiteX2" fmla="*/ 396240 w 3352800"/>
                  <a:gd name="connsiteY2" fmla="*/ 990600 h 1150620"/>
                  <a:gd name="connsiteX3" fmla="*/ 434340 w 3352800"/>
                  <a:gd name="connsiteY3" fmla="*/ 693420 h 1150620"/>
                  <a:gd name="connsiteX4" fmla="*/ 548640 w 3352800"/>
                  <a:gd name="connsiteY4" fmla="*/ 861060 h 1150620"/>
                  <a:gd name="connsiteX5" fmla="*/ 678180 w 3352800"/>
                  <a:gd name="connsiteY5" fmla="*/ 457200 h 1150620"/>
                  <a:gd name="connsiteX6" fmla="*/ 716280 w 3352800"/>
                  <a:gd name="connsiteY6" fmla="*/ 579120 h 1150620"/>
                  <a:gd name="connsiteX7" fmla="*/ 716280 w 3352800"/>
                  <a:gd name="connsiteY7" fmla="*/ 579120 h 1150620"/>
                  <a:gd name="connsiteX8" fmla="*/ 716280 w 3352800"/>
                  <a:gd name="connsiteY8" fmla="*/ 579120 h 1150620"/>
                  <a:gd name="connsiteX9" fmla="*/ 777240 w 3352800"/>
                  <a:gd name="connsiteY9" fmla="*/ 533400 h 1150620"/>
                  <a:gd name="connsiteX10" fmla="*/ 845820 w 3352800"/>
                  <a:gd name="connsiteY10" fmla="*/ 640080 h 1150620"/>
                  <a:gd name="connsiteX11" fmla="*/ 952500 w 3352800"/>
                  <a:gd name="connsiteY11" fmla="*/ 297180 h 1150620"/>
                  <a:gd name="connsiteX12" fmla="*/ 975360 w 3352800"/>
                  <a:gd name="connsiteY12" fmla="*/ 419100 h 1150620"/>
                  <a:gd name="connsiteX13" fmla="*/ 1097280 w 3352800"/>
                  <a:gd name="connsiteY13" fmla="*/ 0 h 1150620"/>
                  <a:gd name="connsiteX14" fmla="*/ 1165860 w 3352800"/>
                  <a:gd name="connsiteY14" fmla="*/ 274320 h 1150620"/>
                  <a:gd name="connsiteX15" fmla="*/ 1226820 w 3352800"/>
                  <a:gd name="connsiteY15" fmla="*/ 182880 h 1150620"/>
                  <a:gd name="connsiteX16" fmla="*/ 1333500 w 3352800"/>
                  <a:gd name="connsiteY16" fmla="*/ 594360 h 1150620"/>
                  <a:gd name="connsiteX17" fmla="*/ 1379220 w 3352800"/>
                  <a:gd name="connsiteY17" fmla="*/ 495300 h 1150620"/>
                  <a:gd name="connsiteX18" fmla="*/ 1394460 w 3352800"/>
                  <a:gd name="connsiteY18" fmla="*/ 594360 h 1150620"/>
                  <a:gd name="connsiteX19" fmla="*/ 1417320 w 3352800"/>
                  <a:gd name="connsiteY19" fmla="*/ 647700 h 1150620"/>
                  <a:gd name="connsiteX20" fmla="*/ 1478280 w 3352800"/>
                  <a:gd name="connsiteY20" fmla="*/ 853440 h 1150620"/>
                  <a:gd name="connsiteX21" fmla="*/ 1592580 w 3352800"/>
                  <a:gd name="connsiteY21" fmla="*/ 571500 h 1150620"/>
                  <a:gd name="connsiteX22" fmla="*/ 1706880 w 3352800"/>
                  <a:gd name="connsiteY22" fmla="*/ 929640 h 1150620"/>
                  <a:gd name="connsiteX23" fmla="*/ 1866900 w 3352800"/>
                  <a:gd name="connsiteY23" fmla="*/ 419100 h 1150620"/>
                  <a:gd name="connsiteX24" fmla="*/ 2072640 w 3352800"/>
                  <a:gd name="connsiteY24" fmla="*/ 883920 h 1150620"/>
                  <a:gd name="connsiteX25" fmla="*/ 2255520 w 3352800"/>
                  <a:gd name="connsiteY25" fmla="*/ 251460 h 1150620"/>
                  <a:gd name="connsiteX26" fmla="*/ 2324100 w 3352800"/>
                  <a:gd name="connsiteY26" fmla="*/ 525780 h 1150620"/>
                  <a:gd name="connsiteX27" fmla="*/ 2392680 w 3352800"/>
                  <a:gd name="connsiteY27" fmla="*/ 434340 h 1150620"/>
                  <a:gd name="connsiteX28" fmla="*/ 2583180 w 3352800"/>
                  <a:gd name="connsiteY28" fmla="*/ 1104900 h 1150620"/>
                  <a:gd name="connsiteX29" fmla="*/ 2621280 w 3352800"/>
                  <a:gd name="connsiteY29" fmla="*/ 929640 h 1150620"/>
                  <a:gd name="connsiteX30" fmla="*/ 2766060 w 3352800"/>
                  <a:gd name="connsiteY30" fmla="*/ 1150620 h 1150620"/>
                  <a:gd name="connsiteX31" fmla="*/ 2910840 w 3352800"/>
                  <a:gd name="connsiteY31" fmla="*/ 571500 h 1150620"/>
                  <a:gd name="connsiteX32" fmla="*/ 3025140 w 3352800"/>
                  <a:gd name="connsiteY32" fmla="*/ 861060 h 1150620"/>
                  <a:gd name="connsiteX33" fmla="*/ 3177540 w 3352800"/>
                  <a:gd name="connsiteY33" fmla="*/ 434340 h 1150620"/>
                  <a:gd name="connsiteX34" fmla="*/ 3276600 w 3352800"/>
                  <a:gd name="connsiteY34" fmla="*/ 815340 h 1150620"/>
                  <a:gd name="connsiteX35" fmla="*/ 3352800 w 3352800"/>
                  <a:gd name="connsiteY35" fmla="*/ 472440 h 1150620"/>
                  <a:gd name="connsiteX36" fmla="*/ 3352800 w 3352800"/>
                  <a:gd name="connsiteY36" fmla="*/ 464820 h 1150620"/>
                  <a:gd name="connsiteX0" fmla="*/ 0 w 3352800"/>
                  <a:gd name="connsiteY0" fmla="*/ 830580 h 1150620"/>
                  <a:gd name="connsiteX1" fmla="*/ 198120 w 3352800"/>
                  <a:gd name="connsiteY1" fmla="*/ 441960 h 1150620"/>
                  <a:gd name="connsiteX2" fmla="*/ 396240 w 3352800"/>
                  <a:gd name="connsiteY2" fmla="*/ 990600 h 1150620"/>
                  <a:gd name="connsiteX3" fmla="*/ 434340 w 3352800"/>
                  <a:gd name="connsiteY3" fmla="*/ 693420 h 1150620"/>
                  <a:gd name="connsiteX4" fmla="*/ 548640 w 3352800"/>
                  <a:gd name="connsiteY4" fmla="*/ 861060 h 1150620"/>
                  <a:gd name="connsiteX5" fmla="*/ 678180 w 3352800"/>
                  <a:gd name="connsiteY5" fmla="*/ 457200 h 1150620"/>
                  <a:gd name="connsiteX6" fmla="*/ 716280 w 3352800"/>
                  <a:gd name="connsiteY6" fmla="*/ 579120 h 1150620"/>
                  <a:gd name="connsiteX7" fmla="*/ 716280 w 3352800"/>
                  <a:gd name="connsiteY7" fmla="*/ 579120 h 1150620"/>
                  <a:gd name="connsiteX8" fmla="*/ 716280 w 3352800"/>
                  <a:gd name="connsiteY8" fmla="*/ 579120 h 1150620"/>
                  <a:gd name="connsiteX9" fmla="*/ 777240 w 3352800"/>
                  <a:gd name="connsiteY9" fmla="*/ 533400 h 1150620"/>
                  <a:gd name="connsiteX10" fmla="*/ 845820 w 3352800"/>
                  <a:gd name="connsiteY10" fmla="*/ 640080 h 1150620"/>
                  <a:gd name="connsiteX11" fmla="*/ 952500 w 3352800"/>
                  <a:gd name="connsiteY11" fmla="*/ 297180 h 1150620"/>
                  <a:gd name="connsiteX12" fmla="*/ 975360 w 3352800"/>
                  <a:gd name="connsiteY12" fmla="*/ 419100 h 1150620"/>
                  <a:gd name="connsiteX13" fmla="*/ 1097280 w 3352800"/>
                  <a:gd name="connsiteY13" fmla="*/ 0 h 1150620"/>
                  <a:gd name="connsiteX14" fmla="*/ 1165860 w 3352800"/>
                  <a:gd name="connsiteY14" fmla="*/ 274320 h 1150620"/>
                  <a:gd name="connsiteX15" fmla="*/ 1226820 w 3352800"/>
                  <a:gd name="connsiteY15" fmla="*/ 182880 h 1150620"/>
                  <a:gd name="connsiteX16" fmla="*/ 1333500 w 3352800"/>
                  <a:gd name="connsiteY16" fmla="*/ 594360 h 1150620"/>
                  <a:gd name="connsiteX17" fmla="*/ 1379220 w 3352800"/>
                  <a:gd name="connsiteY17" fmla="*/ 495300 h 1150620"/>
                  <a:gd name="connsiteX18" fmla="*/ 1394460 w 3352800"/>
                  <a:gd name="connsiteY18" fmla="*/ 594360 h 1150620"/>
                  <a:gd name="connsiteX19" fmla="*/ 1417320 w 3352800"/>
                  <a:gd name="connsiteY19" fmla="*/ 647700 h 1150620"/>
                  <a:gd name="connsiteX20" fmla="*/ 1478280 w 3352800"/>
                  <a:gd name="connsiteY20" fmla="*/ 853440 h 1150620"/>
                  <a:gd name="connsiteX21" fmla="*/ 1592580 w 3352800"/>
                  <a:gd name="connsiteY21" fmla="*/ 571500 h 1150620"/>
                  <a:gd name="connsiteX22" fmla="*/ 1706880 w 3352800"/>
                  <a:gd name="connsiteY22" fmla="*/ 929640 h 1150620"/>
                  <a:gd name="connsiteX23" fmla="*/ 1866900 w 3352800"/>
                  <a:gd name="connsiteY23" fmla="*/ 419100 h 1150620"/>
                  <a:gd name="connsiteX24" fmla="*/ 2072640 w 3352800"/>
                  <a:gd name="connsiteY24" fmla="*/ 883920 h 1150620"/>
                  <a:gd name="connsiteX25" fmla="*/ 2271544 w 3352800"/>
                  <a:gd name="connsiteY25" fmla="*/ 3448 h 1150620"/>
                  <a:gd name="connsiteX26" fmla="*/ 2324100 w 3352800"/>
                  <a:gd name="connsiteY26" fmla="*/ 525780 h 1150620"/>
                  <a:gd name="connsiteX27" fmla="*/ 2392680 w 3352800"/>
                  <a:gd name="connsiteY27" fmla="*/ 434340 h 1150620"/>
                  <a:gd name="connsiteX28" fmla="*/ 2583180 w 3352800"/>
                  <a:gd name="connsiteY28" fmla="*/ 1104900 h 1150620"/>
                  <a:gd name="connsiteX29" fmla="*/ 2621280 w 3352800"/>
                  <a:gd name="connsiteY29" fmla="*/ 929640 h 1150620"/>
                  <a:gd name="connsiteX30" fmla="*/ 2766060 w 3352800"/>
                  <a:gd name="connsiteY30" fmla="*/ 1150620 h 1150620"/>
                  <a:gd name="connsiteX31" fmla="*/ 2910840 w 3352800"/>
                  <a:gd name="connsiteY31" fmla="*/ 571500 h 1150620"/>
                  <a:gd name="connsiteX32" fmla="*/ 3025140 w 3352800"/>
                  <a:gd name="connsiteY32" fmla="*/ 861060 h 1150620"/>
                  <a:gd name="connsiteX33" fmla="*/ 3177540 w 3352800"/>
                  <a:gd name="connsiteY33" fmla="*/ 434340 h 1150620"/>
                  <a:gd name="connsiteX34" fmla="*/ 3276600 w 3352800"/>
                  <a:gd name="connsiteY34" fmla="*/ 815340 h 1150620"/>
                  <a:gd name="connsiteX35" fmla="*/ 3352800 w 3352800"/>
                  <a:gd name="connsiteY35" fmla="*/ 472440 h 1150620"/>
                  <a:gd name="connsiteX36" fmla="*/ 3352800 w 3352800"/>
                  <a:gd name="connsiteY36" fmla="*/ 464820 h 115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52800" h="1150620">
                    <a:moveTo>
                      <a:pt x="0" y="830580"/>
                    </a:moveTo>
                    <a:lnTo>
                      <a:pt x="198120" y="441960"/>
                    </a:lnTo>
                    <a:lnTo>
                      <a:pt x="396240" y="990600"/>
                    </a:lnTo>
                    <a:lnTo>
                      <a:pt x="434340" y="693420"/>
                    </a:lnTo>
                    <a:lnTo>
                      <a:pt x="548640" y="861060"/>
                    </a:lnTo>
                    <a:lnTo>
                      <a:pt x="678180" y="457200"/>
                    </a:lnTo>
                    <a:lnTo>
                      <a:pt x="716280" y="579120"/>
                    </a:lnTo>
                    <a:lnTo>
                      <a:pt x="716280" y="579120"/>
                    </a:lnTo>
                    <a:lnTo>
                      <a:pt x="716280" y="579120"/>
                    </a:lnTo>
                    <a:lnTo>
                      <a:pt x="777240" y="533400"/>
                    </a:lnTo>
                    <a:lnTo>
                      <a:pt x="845820" y="640080"/>
                    </a:lnTo>
                    <a:lnTo>
                      <a:pt x="952500" y="297180"/>
                    </a:lnTo>
                    <a:lnTo>
                      <a:pt x="975360" y="419100"/>
                    </a:lnTo>
                    <a:lnTo>
                      <a:pt x="1097280" y="0"/>
                    </a:lnTo>
                    <a:lnTo>
                      <a:pt x="1165860" y="274320"/>
                    </a:lnTo>
                    <a:lnTo>
                      <a:pt x="1226820" y="182880"/>
                    </a:lnTo>
                    <a:lnTo>
                      <a:pt x="1333500" y="594360"/>
                    </a:lnTo>
                    <a:lnTo>
                      <a:pt x="1379220" y="495300"/>
                    </a:lnTo>
                    <a:cubicBezTo>
                      <a:pt x="1384300" y="528320"/>
                      <a:pt x="1387213" y="561747"/>
                      <a:pt x="1394460" y="594360"/>
                    </a:cubicBezTo>
                    <a:cubicBezTo>
                      <a:pt x="1397930" y="609974"/>
                      <a:pt x="1409346" y="631752"/>
                      <a:pt x="1417320" y="647700"/>
                    </a:cubicBezTo>
                    <a:lnTo>
                      <a:pt x="1478280" y="853440"/>
                    </a:lnTo>
                    <a:lnTo>
                      <a:pt x="1592580" y="571500"/>
                    </a:lnTo>
                    <a:lnTo>
                      <a:pt x="1706880" y="929640"/>
                    </a:lnTo>
                    <a:lnTo>
                      <a:pt x="1866900" y="419100"/>
                    </a:lnTo>
                    <a:lnTo>
                      <a:pt x="2072640" y="883920"/>
                    </a:lnTo>
                    <a:lnTo>
                      <a:pt x="2271544" y="3448"/>
                    </a:lnTo>
                    <a:lnTo>
                      <a:pt x="2324100" y="525780"/>
                    </a:lnTo>
                    <a:lnTo>
                      <a:pt x="2392680" y="434340"/>
                    </a:lnTo>
                    <a:lnTo>
                      <a:pt x="2583180" y="1104900"/>
                    </a:lnTo>
                    <a:lnTo>
                      <a:pt x="2621280" y="929640"/>
                    </a:lnTo>
                    <a:lnTo>
                      <a:pt x="2766060" y="1150620"/>
                    </a:lnTo>
                    <a:lnTo>
                      <a:pt x="2910840" y="571500"/>
                    </a:lnTo>
                    <a:lnTo>
                      <a:pt x="3025140" y="861060"/>
                    </a:lnTo>
                    <a:lnTo>
                      <a:pt x="3177540" y="434340"/>
                    </a:lnTo>
                    <a:lnTo>
                      <a:pt x="3276600" y="815340"/>
                    </a:lnTo>
                    <a:lnTo>
                      <a:pt x="3352800" y="472440"/>
                    </a:lnTo>
                    <a:lnTo>
                      <a:pt x="3352800" y="46482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350" u="sng" dirty="0">
                  <a:solidFill>
                    <a:prstClr val="black"/>
                  </a:solidFill>
                  <a:latin typeface="Calibri"/>
                </a:endParaRPr>
              </a:p>
            </p:txBody>
          </p:sp>
          <p:cxnSp>
            <p:nvCxnSpPr>
              <p:cNvPr id="54" name="Connecteur droit avec flèche 53"/>
              <p:cNvCxnSpPr/>
              <p:nvPr/>
            </p:nvCxnSpPr>
            <p:spPr>
              <a:xfrm flipH="1" flipV="1">
                <a:off x="8444350" y="3933069"/>
                <a:ext cx="207404" cy="1868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5" name="ZoneTexte 54"/>
              <p:cNvSpPr txBox="1"/>
              <p:nvPr/>
            </p:nvSpPr>
            <p:spPr>
              <a:xfrm>
                <a:off x="1857474" y="2964985"/>
                <a:ext cx="2041146" cy="351432"/>
              </a:xfrm>
              <a:prstGeom prst="rect">
                <a:avLst/>
              </a:prstGeom>
              <a:noFill/>
            </p:spPr>
            <p:txBody>
              <a:bodyPr wrap="square" rtlCol="0">
                <a:spAutoFit/>
              </a:bodyPr>
              <a:lstStyle/>
              <a:p>
                <a:pPr algn="ctr" defTabSz="914400"/>
                <a:r>
                  <a:rPr lang="fr-FR" sz="1050" dirty="0">
                    <a:solidFill>
                      <a:srgbClr val="1F497D"/>
                    </a:solidFill>
                    <a:latin typeface="Calibri"/>
                  </a:rPr>
                  <a:t>Chocs climatiques</a:t>
                </a:r>
              </a:p>
            </p:txBody>
          </p:sp>
          <p:cxnSp>
            <p:nvCxnSpPr>
              <p:cNvPr id="56" name="Connecteur droit avec flèche 55"/>
              <p:cNvCxnSpPr/>
              <p:nvPr/>
            </p:nvCxnSpPr>
            <p:spPr>
              <a:xfrm>
                <a:off x="3359166" y="3429012"/>
                <a:ext cx="72008"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Connecteur droit avec flèche 56"/>
              <p:cNvCxnSpPr/>
              <p:nvPr/>
            </p:nvCxnSpPr>
            <p:spPr>
              <a:xfrm flipH="1">
                <a:off x="2279046" y="3501020"/>
                <a:ext cx="144016"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8" name="ZoneTexte 57"/>
              <p:cNvSpPr txBox="1"/>
              <p:nvPr/>
            </p:nvSpPr>
            <p:spPr>
              <a:xfrm>
                <a:off x="8734101" y="4865999"/>
                <a:ext cx="1677413" cy="830656"/>
              </a:xfrm>
              <a:prstGeom prst="rect">
                <a:avLst/>
              </a:prstGeom>
              <a:noFill/>
            </p:spPr>
            <p:txBody>
              <a:bodyPr wrap="square" rtlCol="0">
                <a:spAutoFit/>
              </a:bodyPr>
              <a:lstStyle/>
              <a:p>
                <a:pPr algn="ctr" defTabSz="914400"/>
                <a:r>
                  <a:rPr lang="fr-FR" sz="1100" b="1" dirty="0">
                    <a:solidFill>
                      <a:srgbClr val="00B050"/>
                    </a:solidFill>
                    <a:latin typeface="Calibri"/>
                  </a:rPr>
                  <a:t>Adaptation nécessaire du domaine de viabilité</a:t>
                </a:r>
              </a:p>
            </p:txBody>
          </p:sp>
          <p:sp>
            <p:nvSpPr>
              <p:cNvPr id="59" name="ZoneTexte 58"/>
              <p:cNvSpPr txBox="1"/>
              <p:nvPr/>
            </p:nvSpPr>
            <p:spPr>
              <a:xfrm>
                <a:off x="4151255" y="4921288"/>
                <a:ext cx="223446" cy="415328"/>
              </a:xfrm>
              <a:prstGeom prst="rect">
                <a:avLst/>
              </a:prstGeom>
              <a:noFill/>
            </p:spPr>
            <p:txBody>
              <a:bodyPr wrap="none" rtlCol="0">
                <a:spAutoFit/>
              </a:bodyPr>
              <a:lstStyle/>
              <a:p>
                <a:pPr defTabSz="914400"/>
                <a:endParaRPr lang="fr-FR" sz="1350" dirty="0">
                  <a:solidFill>
                    <a:prstClr val="black"/>
                  </a:solidFill>
                  <a:latin typeface="Calibri"/>
                </a:endParaRPr>
              </a:p>
            </p:txBody>
          </p:sp>
          <p:cxnSp>
            <p:nvCxnSpPr>
              <p:cNvPr id="60" name="Connecteur droit 59"/>
              <p:cNvCxnSpPr>
                <a:stCxn id="52" idx="30"/>
              </p:cNvCxnSpPr>
              <p:nvPr/>
            </p:nvCxnSpPr>
            <p:spPr>
              <a:xfrm>
                <a:off x="3924754" y="5281327"/>
                <a:ext cx="58654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Double flèche verticale 60"/>
              <p:cNvSpPr/>
              <p:nvPr/>
            </p:nvSpPr>
            <p:spPr>
              <a:xfrm>
                <a:off x="4007238" y="4849279"/>
                <a:ext cx="216024" cy="432048"/>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350">
                  <a:solidFill>
                    <a:prstClr val="white"/>
                  </a:solidFill>
                  <a:latin typeface="Calibri"/>
                </a:endParaRPr>
              </a:p>
            </p:txBody>
          </p:sp>
          <p:sp>
            <p:nvSpPr>
              <p:cNvPr id="63" name="Double flèche verticale 62"/>
              <p:cNvSpPr/>
              <p:nvPr/>
            </p:nvSpPr>
            <p:spPr>
              <a:xfrm>
                <a:off x="8636894" y="4809237"/>
                <a:ext cx="144794" cy="864096"/>
              </a:xfrm>
              <a:prstGeom prst="up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350">
                  <a:solidFill>
                    <a:prstClr val="white"/>
                  </a:solidFill>
                  <a:latin typeface="Calibri"/>
                </a:endParaRPr>
              </a:p>
            </p:txBody>
          </p:sp>
          <p:sp>
            <p:nvSpPr>
              <p:cNvPr id="67" name="Forme libre 66"/>
              <p:cNvSpPr/>
              <p:nvPr/>
            </p:nvSpPr>
            <p:spPr>
              <a:xfrm>
                <a:off x="4511294" y="4417231"/>
                <a:ext cx="3933056" cy="1463873"/>
              </a:xfrm>
              <a:custGeom>
                <a:avLst/>
                <a:gdLst>
                  <a:gd name="connsiteX0" fmla="*/ 0 w 3924300"/>
                  <a:gd name="connsiteY0" fmla="*/ 0 h 1623060"/>
                  <a:gd name="connsiteX1" fmla="*/ 137160 w 3924300"/>
                  <a:gd name="connsiteY1" fmla="*/ 373380 h 1623060"/>
                  <a:gd name="connsiteX2" fmla="*/ 220980 w 3924300"/>
                  <a:gd name="connsiteY2" fmla="*/ 190500 h 1623060"/>
                  <a:gd name="connsiteX3" fmla="*/ 365760 w 3924300"/>
                  <a:gd name="connsiteY3" fmla="*/ 579120 h 1623060"/>
                  <a:gd name="connsiteX4" fmla="*/ 434340 w 3924300"/>
                  <a:gd name="connsiteY4" fmla="*/ 312420 h 1623060"/>
                  <a:gd name="connsiteX5" fmla="*/ 624840 w 3924300"/>
                  <a:gd name="connsiteY5" fmla="*/ 655320 h 1623060"/>
                  <a:gd name="connsiteX6" fmla="*/ 662940 w 3924300"/>
                  <a:gd name="connsiteY6" fmla="*/ 426720 h 1623060"/>
                  <a:gd name="connsiteX7" fmla="*/ 1028700 w 3924300"/>
                  <a:gd name="connsiteY7" fmla="*/ 1127760 h 1623060"/>
                  <a:gd name="connsiteX8" fmla="*/ 1295400 w 3924300"/>
                  <a:gd name="connsiteY8" fmla="*/ 281940 h 1623060"/>
                  <a:gd name="connsiteX9" fmla="*/ 1386840 w 3924300"/>
                  <a:gd name="connsiteY9" fmla="*/ 762000 h 1623060"/>
                  <a:gd name="connsiteX10" fmla="*/ 1432560 w 3924300"/>
                  <a:gd name="connsiteY10" fmla="*/ 518160 h 1623060"/>
                  <a:gd name="connsiteX11" fmla="*/ 1485900 w 3924300"/>
                  <a:gd name="connsiteY11" fmla="*/ 861060 h 1623060"/>
                  <a:gd name="connsiteX12" fmla="*/ 1607820 w 3924300"/>
                  <a:gd name="connsiteY12" fmla="*/ 1089660 h 1623060"/>
                  <a:gd name="connsiteX13" fmla="*/ 1752600 w 3924300"/>
                  <a:gd name="connsiteY13" fmla="*/ 746760 h 1623060"/>
                  <a:gd name="connsiteX14" fmla="*/ 1859280 w 3924300"/>
                  <a:gd name="connsiteY14" fmla="*/ 1165860 h 1623060"/>
                  <a:gd name="connsiteX15" fmla="*/ 2004060 w 3924300"/>
                  <a:gd name="connsiteY15" fmla="*/ 800100 h 1623060"/>
                  <a:gd name="connsiteX16" fmla="*/ 2202180 w 3924300"/>
                  <a:gd name="connsiteY16" fmla="*/ 1226820 h 1623060"/>
                  <a:gd name="connsiteX17" fmla="*/ 2400300 w 3924300"/>
                  <a:gd name="connsiteY17" fmla="*/ 784860 h 1623060"/>
                  <a:gd name="connsiteX18" fmla="*/ 2560320 w 3924300"/>
                  <a:gd name="connsiteY18" fmla="*/ 1524000 h 1623060"/>
                  <a:gd name="connsiteX19" fmla="*/ 2674620 w 3924300"/>
                  <a:gd name="connsiteY19" fmla="*/ 1005840 h 1623060"/>
                  <a:gd name="connsiteX20" fmla="*/ 2834640 w 3924300"/>
                  <a:gd name="connsiteY20" fmla="*/ 1478280 h 1623060"/>
                  <a:gd name="connsiteX21" fmla="*/ 2903220 w 3924300"/>
                  <a:gd name="connsiteY21" fmla="*/ 1005840 h 1623060"/>
                  <a:gd name="connsiteX22" fmla="*/ 3040380 w 3924300"/>
                  <a:gd name="connsiteY22" fmla="*/ 1348740 h 1623060"/>
                  <a:gd name="connsiteX23" fmla="*/ 3048000 w 3924300"/>
                  <a:gd name="connsiteY23" fmla="*/ 1280160 h 1623060"/>
                  <a:gd name="connsiteX24" fmla="*/ 3093720 w 3924300"/>
                  <a:gd name="connsiteY24" fmla="*/ 1089660 h 1623060"/>
                  <a:gd name="connsiteX25" fmla="*/ 3230880 w 3924300"/>
                  <a:gd name="connsiteY25" fmla="*/ 1592580 h 1623060"/>
                  <a:gd name="connsiteX26" fmla="*/ 3329940 w 3924300"/>
                  <a:gd name="connsiteY26" fmla="*/ 1203960 h 1623060"/>
                  <a:gd name="connsiteX27" fmla="*/ 3429000 w 3924300"/>
                  <a:gd name="connsiteY27" fmla="*/ 1623060 h 1623060"/>
                  <a:gd name="connsiteX28" fmla="*/ 3596640 w 3924300"/>
                  <a:gd name="connsiteY28" fmla="*/ 1280160 h 1623060"/>
                  <a:gd name="connsiteX29" fmla="*/ 3657600 w 3924300"/>
                  <a:gd name="connsiteY29" fmla="*/ 1470660 h 1623060"/>
                  <a:gd name="connsiteX30" fmla="*/ 3787140 w 3924300"/>
                  <a:gd name="connsiteY30" fmla="*/ 1158240 h 1623060"/>
                  <a:gd name="connsiteX31" fmla="*/ 3832860 w 3924300"/>
                  <a:gd name="connsiteY31" fmla="*/ 1592580 h 1623060"/>
                  <a:gd name="connsiteX32" fmla="*/ 3886200 w 3924300"/>
                  <a:gd name="connsiteY32" fmla="*/ 1379220 h 1623060"/>
                  <a:gd name="connsiteX33" fmla="*/ 3924300 w 3924300"/>
                  <a:gd name="connsiteY33" fmla="*/ 1546860 h 1623060"/>
                  <a:gd name="connsiteX34" fmla="*/ 3916680 w 3924300"/>
                  <a:gd name="connsiteY34" fmla="*/ 155448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24300" h="1623060">
                    <a:moveTo>
                      <a:pt x="0" y="0"/>
                    </a:moveTo>
                    <a:lnTo>
                      <a:pt x="137160" y="373380"/>
                    </a:lnTo>
                    <a:lnTo>
                      <a:pt x="220980" y="190500"/>
                    </a:lnTo>
                    <a:lnTo>
                      <a:pt x="365760" y="579120"/>
                    </a:lnTo>
                    <a:lnTo>
                      <a:pt x="434340" y="312420"/>
                    </a:lnTo>
                    <a:lnTo>
                      <a:pt x="624840" y="655320"/>
                    </a:lnTo>
                    <a:lnTo>
                      <a:pt x="662940" y="426720"/>
                    </a:lnTo>
                    <a:lnTo>
                      <a:pt x="1028700" y="1127760"/>
                    </a:lnTo>
                    <a:lnTo>
                      <a:pt x="1295400" y="281940"/>
                    </a:lnTo>
                    <a:lnTo>
                      <a:pt x="1386840" y="762000"/>
                    </a:lnTo>
                    <a:lnTo>
                      <a:pt x="1432560" y="518160"/>
                    </a:lnTo>
                    <a:lnTo>
                      <a:pt x="1485900" y="861060"/>
                    </a:lnTo>
                    <a:lnTo>
                      <a:pt x="1607820" y="1089660"/>
                    </a:lnTo>
                    <a:lnTo>
                      <a:pt x="1752600" y="746760"/>
                    </a:lnTo>
                    <a:lnTo>
                      <a:pt x="1859280" y="1165860"/>
                    </a:lnTo>
                    <a:lnTo>
                      <a:pt x="2004060" y="800100"/>
                    </a:lnTo>
                    <a:lnTo>
                      <a:pt x="2202180" y="1226820"/>
                    </a:lnTo>
                    <a:lnTo>
                      <a:pt x="2400300" y="784860"/>
                    </a:lnTo>
                    <a:lnTo>
                      <a:pt x="2560320" y="1524000"/>
                    </a:lnTo>
                    <a:lnTo>
                      <a:pt x="2674620" y="1005840"/>
                    </a:lnTo>
                    <a:lnTo>
                      <a:pt x="2834640" y="1478280"/>
                    </a:lnTo>
                    <a:lnTo>
                      <a:pt x="2903220" y="1005840"/>
                    </a:lnTo>
                    <a:lnTo>
                      <a:pt x="3040380" y="1348740"/>
                    </a:lnTo>
                    <a:lnTo>
                      <a:pt x="3048000" y="1280160"/>
                    </a:lnTo>
                    <a:lnTo>
                      <a:pt x="3093720" y="1089660"/>
                    </a:lnTo>
                    <a:lnTo>
                      <a:pt x="3230880" y="1592580"/>
                    </a:lnTo>
                    <a:lnTo>
                      <a:pt x="3329940" y="1203960"/>
                    </a:lnTo>
                    <a:lnTo>
                      <a:pt x="3429000" y="1623060"/>
                    </a:lnTo>
                    <a:lnTo>
                      <a:pt x="3596640" y="1280160"/>
                    </a:lnTo>
                    <a:lnTo>
                      <a:pt x="3657600" y="1470660"/>
                    </a:lnTo>
                    <a:lnTo>
                      <a:pt x="3787140" y="1158240"/>
                    </a:lnTo>
                    <a:lnTo>
                      <a:pt x="3832860" y="1592580"/>
                    </a:lnTo>
                    <a:lnTo>
                      <a:pt x="3886200" y="1379220"/>
                    </a:lnTo>
                    <a:lnTo>
                      <a:pt x="3924300" y="1546860"/>
                    </a:lnTo>
                    <a:lnTo>
                      <a:pt x="3916680" y="155448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900">
                  <a:solidFill>
                    <a:srgbClr val="1F497D"/>
                  </a:solidFill>
                  <a:latin typeface="Calibri"/>
                </a:endParaRPr>
              </a:p>
            </p:txBody>
          </p:sp>
          <p:sp>
            <p:nvSpPr>
              <p:cNvPr id="68" name="ZoneTexte 67"/>
              <p:cNvSpPr txBox="1"/>
              <p:nvPr/>
            </p:nvSpPr>
            <p:spPr>
              <a:xfrm>
                <a:off x="8039685" y="4489238"/>
                <a:ext cx="1224136" cy="319483"/>
              </a:xfrm>
              <a:prstGeom prst="rect">
                <a:avLst/>
              </a:prstGeom>
              <a:noFill/>
            </p:spPr>
            <p:txBody>
              <a:bodyPr wrap="square" rtlCol="0">
                <a:spAutoFit/>
              </a:bodyPr>
              <a:lstStyle/>
              <a:p>
                <a:pPr defTabSz="914400"/>
                <a:endParaRPr lang="fr-FR" sz="900" dirty="0">
                  <a:solidFill>
                    <a:srgbClr val="1F497D"/>
                  </a:solidFill>
                  <a:latin typeface="Calibri"/>
                </a:endParaRPr>
              </a:p>
            </p:txBody>
          </p:sp>
          <p:sp>
            <p:nvSpPr>
              <p:cNvPr id="69" name="ZoneTexte 68"/>
              <p:cNvSpPr txBox="1"/>
              <p:nvPr/>
            </p:nvSpPr>
            <p:spPr>
              <a:xfrm>
                <a:off x="5091918" y="2603590"/>
                <a:ext cx="3315110" cy="383380"/>
              </a:xfrm>
              <a:prstGeom prst="rect">
                <a:avLst/>
              </a:prstGeom>
              <a:noFill/>
            </p:spPr>
            <p:txBody>
              <a:bodyPr wrap="square" rtlCol="0">
                <a:spAutoFit/>
              </a:bodyPr>
              <a:lstStyle/>
              <a:p>
                <a:pPr algn="ctr" defTabSz="914400"/>
                <a:r>
                  <a:rPr lang="fr-FR" sz="1200" b="1" i="1" dirty="0">
                    <a:solidFill>
                      <a:srgbClr val="1F497D"/>
                    </a:solidFill>
                    <a:latin typeface="Arial" panose="020B0604020202020204" pitchFamily="34" charset="0"/>
                    <a:cs typeface="Arial" panose="020B0604020202020204" pitchFamily="34" charset="0"/>
                  </a:rPr>
                  <a:t>Changement climatique</a:t>
                </a:r>
              </a:p>
            </p:txBody>
          </p:sp>
          <p:cxnSp>
            <p:nvCxnSpPr>
              <p:cNvPr id="72" name="Connecteur droit avec flèche 71"/>
              <p:cNvCxnSpPr/>
              <p:nvPr/>
            </p:nvCxnSpPr>
            <p:spPr>
              <a:xfrm>
                <a:off x="1287934" y="6329657"/>
                <a:ext cx="78174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8011662" y="6029273"/>
                <a:ext cx="1440160" cy="351432"/>
              </a:xfrm>
              <a:prstGeom prst="rect">
                <a:avLst/>
              </a:prstGeom>
              <a:noFill/>
            </p:spPr>
            <p:txBody>
              <a:bodyPr wrap="square" rtlCol="0">
                <a:spAutoFit/>
              </a:bodyPr>
              <a:lstStyle/>
              <a:p>
                <a:pPr algn="ctr" defTabSz="914400"/>
                <a:r>
                  <a:rPr lang="fr-FR" sz="1050" dirty="0">
                    <a:solidFill>
                      <a:srgbClr val="1F497D"/>
                    </a:solidFill>
                    <a:latin typeface="Calibri"/>
                  </a:rPr>
                  <a:t>Temps</a:t>
                </a:r>
              </a:p>
            </p:txBody>
          </p:sp>
          <p:cxnSp>
            <p:nvCxnSpPr>
              <p:cNvPr id="74" name="Connecteur droit 73"/>
              <p:cNvCxnSpPr/>
              <p:nvPr/>
            </p:nvCxnSpPr>
            <p:spPr>
              <a:xfrm flipV="1">
                <a:off x="6527518" y="5733268"/>
                <a:ext cx="1863824" cy="838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V="1">
                <a:off x="1004486" y="2761047"/>
                <a:ext cx="0" cy="3600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2219775" y="5272741"/>
                <a:ext cx="2448272" cy="511173"/>
              </a:xfrm>
              <a:prstGeom prst="rect">
                <a:avLst/>
              </a:prstGeom>
              <a:noFill/>
            </p:spPr>
            <p:txBody>
              <a:bodyPr wrap="square" rtlCol="0">
                <a:spAutoFit/>
              </a:bodyPr>
              <a:lstStyle/>
              <a:p>
                <a:pPr algn="ctr" defTabSz="914400"/>
                <a:r>
                  <a:rPr lang="fr-FR" sz="900" b="1" dirty="0">
                    <a:solidFill>
                      <a:srgbClr val="FF0000"/>
                    </a:solidFill>
                    <a:latin typeface="Calibri"/>
                  </a:rPr>
                  <a:t>Difficultés d’adaptation </a:t>
                </a:r>
              </a:p>
              <a:p>
                <a:pPr algn="ctr" defTabSz="914400"/>
                <a:r>
                  <a:rPr lang="fr-FR" sz="900" b="1" dirty="0">
                    <a:solidFill>
                      <a:srgbClr val="FF0000"/>
                    </a:solidFill>
                    <a:latin typeface="Calibri"/>
                  </a:rPr>
                  <a:t>ponctuelles</a:t>
                </a:r>
              </a:p>
            </p:txBody>
          </p:sp>
          <p:sp>
            <p:nvSpPr>
              <p:cNvPr id="79" name="ZoneTexte 78"/>
              <p:cNvSpPr txBox="1"/>
              <p:nvPr/>
            </p:nvSpPr>
            <p:spPr>
              <a:xfrm>
                <a:off x="6987936" y="3005748"/>
                <a:ext cx="1645589" cy="351432"/>
              </a:xfrm>
              <a:prstGeom prst="rect">
                <a:avLst/>
              </a:prstGeom>
              <a:noFill/>
            </p:spPr>
            <p:txBody>
              <a:bodyPr wrap="square" rtlCol="0">
                <a:spAutoFit/>
              </a:bodyPr>
              <a:lstStyle/>
              <a:p>
                <a:pPr algn="ctr" defTabSz="914400"/>
                <a:r>
                  <a:rPr lang="fr-FR" sz="1050" b="1" i="1" dirty="0">
                    <a:solidFill>
                      <a:srgbClr val="F79646">
                        <a:lumMod val="75000"/>
                      </a:srgbClr>
                    </a:solidFill>
                    <a:latin typeface="Calibri"/>
                  </a:rPr>
                  <a:t>Vulnérabilité </a:t>
                </a:r>
              </a:p>
            </p:txBody>
          </p:sp>
          <p:sp>
            <p:nvSpPr>
              <p:cNvPr id="42" name="ZoneTexte 41"/>
              <p:cNvSpPr txBox="1"/>
              <p:nvPr/>
            </p:nvSpPr>
            <p:spPr>
              <a:xfrm>
                <a:off x="4520073" y="5513106"/>
                <a:ext cx="1712052" cy="351432"/>
              </a:xfrm>
              <a:prstGeom prst="rect">
                <a:avLst/>
              </a:prstGeom>
              <a:noFill/>
            </p:spPr>
            <p:txBody>
              <a:bodyPr wrap="square" rtlCol="0">
                <a:spAutoFit/>
              </a:bodyPr>
              <a:lstStyle/>
              <a:p>
                <a:pPr algn="ctr" defTabSz="914400"/>
                <a:r>
                  <a:rPr lang="fr-FR" sz="1050" b="1" i="1" dirty="0">
                    <a:solidFill>
                      <a:srgbClr val="F79646">
                        <a:lumMod val="75000"/>
                      </a:srgbClr>
                    </a:solidFill>
                    <a:latin typeface="Calibri"/>
                  </a:rPr>
                  <a:t>Vulnérabilité </a:t>
                </a:r>
              </a:p>
            </p:txBody>
          </p:sp>
          <p:cxnSp>
            <p:nvCxnSpPr>
              <p:cNvPr id="45" name="Connecteur droit avec flèche 44"/>
              <p:cNvCxnSpPr>
                <a:stCxn id="68" idx="0"/>
              </p:cNvCxnSpPr>
              <p:nvPr/>
            </p:nvCxnSpPr>
            <p:spPr>
              <a:xfrm flipH="1">
                <a:off x="8444351" y="4489238"/>
                <a:ext cx="207402" cy="3079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ZoneTexte 8"/>
              <p:cNvSpPr txBox="1"/>
              <p:nvPr/>
            </p:nvSpPr>
            <p:spPr>
              <a:xfrm>
                <a:off x="557232" y="2366792"/>
                <a:ext cx="657693" cy="351432"/>
              </a:xfrm>
              <a:prstGeom prst="rect">
                <a:avLst/>
              </a:prstGeom>
              <a:noFill/>
            </p:spPr>
            <p:txBody>
              <a:bodyPr wrap="none" rtlCol="0">
                <a:spAutoFit/>
              </a:bodyPr>
              <a:lstStyle/>
              <a:p>
                <a:pPr defTabSz="914400"/>
                <a:r>
                  <a:rPr lang="fr-FR" sz="1050" b="1" dirty="0">
                    <a:solidFill>
                      <a:srgbClr val="1F497D"/>
                    </a:solidFill>
                    <a:latin typeface="Calibri"/>
                  </a:rPr>
                  <a:t>Climat</a:t>
                </a:r>
                <a:endParaRPr lang="en-US" sz="1050" b="1" dirty="0">
                  <a:solidFill>
                    <a:srgbClr val="1F497D"/>
                  </a:solidFill>
                  <a:latin typeface="Calibri"/>
                </a:endParaRPr>
              </a:p>
            </p:txBody>
          </p:sp>
        </p:grpSp>
      </p:grpSp>
      <p:sp>
        <p:nvSpPr>
          <p:cNvPr id="4" name="Espace réservé de la date 3">
            <a:extLst>
              <a:ext uri="{FF2B5EF4-FFF2-40B4-BE49-F238E27FC236}">
                <a16:creationId xmlns:a16="http://schemas.microsoft.com/office/drawing/2014/main" id="{A190741B-34E6-4A17-805B-1E8281F599C8}"/>
              </a:ext>
            </a:extLst>
          </p:cNvPr>
          <p:cNvSpPr>
            <a:spLocks noGrp="1"/>
          </p:cNvSpPr>
          <p:nvPr>
            <p:ph type="dt" sz="half" idx="10"/>
          </p:nvPr>
        </p:nvSpPr>
        <p:spPr>
          <a:xfrm>
            <a:off x="1622007" y="6386868"/>
            <a:ext cx="1121112" cy="365125"/>
          </a:xfrm>
        </p:spPr>
        <p:txBody>
          <a:bodyPr/>
          <a:lstStyle/>
          <a:p>
            <a:pPr defTabSz="914400"/>
            <a:r>
              <a:rPr lang="fr-FR" dirty="0">
                <a:solidFill>
                  <a:prstClr val="black">
                    <a:tint val="75000"/>
                  </a:prstClr>
                </a:solidFill>
                <a:latin typeface="Calibri"/>
              </a:rPr>
              <a:t>04/05/2023</a:t>
            </a:r>
          </a:p>
        </p:txBody>
      </p:sp>
      <p:sp>
        <p:nvSpPr>
          <p:cNvPr id="6" name="Espace réservé du numéro de diapositive 5">
            <a:extLst>
              <a:ext uri="{FF2B5EF4-FFF2-40B4-BE49-F238E27FC236}">
                <a16:creationId xmlns:a16="http://schemas.microsoft.com/office/drawing/2014/main" id="{8B4B90AB-D920-496B-9C4A-A101CB1EAA5A}"/>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20</a:t>
            </a:fld>
            <a:endParaRPr lang="fr-FR">
              <a:solidFill>
                <a:prstClr val="black">
                  <a:tint val="75000"/>
                </a:prstClr>
              </a:solidFill>
              <a:latin typeface="Calibri"/>
            </a:endParaRPr>
          </a:p>
        </p:txBody>
      </p:sp>
      <p:sp>
        <p:nvSpPr>
          <p:cNvPr id="97" name="Line 17">
            <a:extLst>
              <a:ext uri="{FF2B5EF4-FFF2-40B4-BE49-F238E27FC236}">
                <a16:creationId xmlns:a16="http://schemas.microsoft.com/office/drawing/2014/main" id="{A665C3A4-000C-4A0F-BED6-92E5D1B53C48}"/>
              </a:ext>
            </a:extLst>
          </p:cNvPr>
          <p:cNvSpPr>
            <a:spLocks noChangeShapeType="1"/>
          </p:cNvSpPr>
          <p:nvPr/>
        </p:nvSpPr>
        <p:spPr bwMode="auto">
          <a:xfrm flipH="1">
            <a:off x="7288050" y="2313304"/>
            <a:ext cx="12091" cy="2236737"/>
          </a:xfrm>
          <a:prstGeom prst="line">
            <a:avLst/>
          </a:prstGeom>
          <a:noFill/>
          <a:ln w="19050">
            <a:solidFill>
              <a:srgbClr val="969696"/>
            </a:solidFill>
            <a:round/>
            <a:headEnd/>
            <a:tailEnd/>
          </a:ln>
          <a:effectLst/>
        </p:spPr>
        <p:txBody>
          <a:bodyPr vert="eaVert" wrap="square" lIns="67208" tIns="33605" rIns="67208" bIns="33605">
            <a:spAutoFit/>
          </a:bodyPr>
          <a:lstStyle/>
          <a:p>
            <a:pPr defTabSz="914400"/>
            <a:endParaRPr lang="fr-FR" sz="1350" dirty="0">
              <a:solidFill>
                <a:prstClr val="black"/>
              </a:solidFill>
              <a:latin typeface="Calibri"/>
            </a:endParaRPr>
          </a:p>
        </p:txBody>
      </p:sp>
      <p:sp>
        <p:nvSpPr>
          <p:cNvPr id="99" name="ZoneTexte 98">
            <a:extLst>
              <a:ext uri="{FF2B5EF4-FFF2-40B4-BE49-F238E27FC236}">
                <a16:creationId xmlns:a16="http://schemas.microsoft.com/office/drawing/2014/main" id="{FEE1016C-0616-4829-BA86-FE7F2EA9C45C}"/>
              </a:ext>
            </a:extLst>
          </p:cNvPr>
          <p:cNvSpPr txBox="1"/>
          <p:nvPr/>
        </p:nvSpPr>
        <p:spPr>
          <a:xfrm>
            <a:off x="2862719" y="1559684"/>
            <a:ext cx="2705675" cy="300082"/>
          </a:xfrm>
          <a:prstGeom prst="rect">
            <a:avLst/>
          </a:prstGeom>
          <a:solidFill>
            <a:srgbClr val="FDF824"/>
          </a:solidFill>
        </p:spPr>
        <p:txBody>
          <a:bodyPr wrap="square" rtlCol="0">
            <a:spAutoFit/>
          </a:bodyPr>
          <a:lstStyle/>
          <a:p>
            <a:pPr algn="ctr" defTabSz="914400"/>
            <a:r>
              <a:rPr lang="fr-FR" sz="1350" dirty="0">
                <a:solidFill>
                  <a:prstClr val="black"/>
                </a:solidFill>
                <a:latin typeface="Calibri"/>
              </a:rPr>
              <a:t>Vulnérabilité faible</a:t>
            </a:r>
            <a:endParaRPr lang="es-ES_tradnl" sz="1350" dirty="0">
              <a:solidFill>
                <a:prstClr val="black"/>
              </a:solidFill>
              <a:latin typeface="Calibri"/>
            </a:endParaRPr>
          </a:p>
        </p:txBody>
      </p:sp>
      <p:sp>
        <p:nvSpPr>
          <p:cNvPr id="100" name="ZoneTexte 99">
            <a:extLst>
              <a:ext uri="{FF2B5EF4-FFF2-40B4-BE49-F238E27FC236}">
                <a16:creationId xmlns:a16="http://schemas.microsoft.com/office/drawing/2014/main" id="{564579A4-255D-4794-800A-FBF2292834EA}"/>
              </a:ext>
            </a:extLst>
          </p:cNvPr>
          <p:cNvSpPr txBox="1"/>
          <p:nvPr/>
        </p:nvSpPr>
        <p:spPr>
          <a:xfrm>
            <a:off x="5696525" y="1433872"/>
            <a:ext cx="1591444" cy="507831"/>
          </a:xfrm>
          <a:prstGeom prst="rect">
            <a:avLst/>
          </a:prstGeom>
          <a:solidFill>
            <a:srgbClr val="FFC000"/>
          </a:solidFill>
        </p:spPr>
        <p:txBody>
          <a:bodyPr wrap="square" rtlCol="0">
            <a:spAutoFit/>
          </a:bodyPr>
          <a:lstStyle/>
          <a:p>
            <a:pPr algn="ctr" defTabSz="914400"/>
            <a:r>
              <a:rPr lang="fr-FR" sz="1350" dirty="0">
                <a:solidFill>
                  <a:prstClr val="white"/>
                </a:solidFill>
                <a:latin typeface="Calibri"/>
              </a:rPr>
              <a:t>Vulnérabilité moyenne</a:t>
            </a:r>
            <a:endParaRPr lang="es-ES_tradnl" sz="1350" dirty="0">
              <a:solidFill>
                <a:prstClr val="white"/>
              </a:solidFill>
              <a:latin typeface="Calibri"/>
            </a:endParaRPr>
          </a:p>
        </p:txBody>
      </p:sp>
      <p:sp>
        <p:nvSpPr>
          <p:cNvPr id="101" name="ZoneTexte 100">
            <a:extLst>
              <a:ext uri="{FF2B5EF4-FFF2-40B4-BE49-F238E27FC236}">
                <a16:creationId xmlns:a16="http://schemas.microsoft.com/office/drawing/2014/main" id="{AF9206F1-2866-446F-919E-8E7B59AC7BA0}"/>
              </a:ext>
            </a:extLst>
          </p:cNvPr>
          <p:cNvSpPr txBox="1"/>
          <p:nvPr/>
        </p:nvSpPr>
        <p:spPr>
          <a:xfrm>
            <a:off x="7379470" y="1526767"/>
            <a:ext cx="1534302" cy="300082"/>
          </a:xfrm>
          <a:prstGeom prst="rect">
            <a:avLst/>
          </a:prstGeom>
          <a:solidFill>
            <a:srgbClr val="FF0000"/>
          </a:solidFill>
        </p:spPr>
        <p:txBody>
          <a:bodyPr wrap="square" rtlCol="0">
            <a:spAutoFit/>
          </a:bodyPr>
          <a:lstStyle/>
          <a:p>
            <a:pPr algn="ctr" defTabSz="914400"/>
            <a:r>
              <a:rPr lang="fr-FR" sz="1350" dirty="0">
                <a:solidFill>
                  <a:prstClr val="white"/>
                </a:solidFill>
                <a:latin typeface="Calibri"/>
              </a:rPr>
              <a:t>Vulnérabilité forte</a:t>
            </a:r>
            <a:endParaRPr lang="es-ES_tradnl" sz="1350" dirty="0">
              <a:solidFill>
                <a:prstClr val="white"/>
              </a:solidFill>
              <a:latin typeface="Calibri"/>
            </a:endParaRPr>
          </a:p>
        </p:txBody>
      </p:sp>
      <p:sp>
        <p:nvSpPr>
          <p:cNvPr id="102" name="ZoneTexte 101">
            <a:extLst>
              <a:ext uri="{FF2B5EF4-FFF2-40B4-BE49-F238E27FC236}">
                <a16:creationId xmlns:a16="http://schemas.microsoft.com/office/drawing/2014/main" id="{1F42E796-7C65-4C1A-A002-FA1A8814D7B1}"/>
              </a:ext>
            </a:extLst>
          </p:cNvPr>
          <p:cNvSpPr txBox="1"/>
          <p:nvPr/>
        </p:nvSpPr>
        <p:spPr>
          <a:xfrm>
            <a:off x="3621905" y="4848283"/>
            <a:ext cx="1742604" cy="415498"/>
          </a:xfrm>
          <a:prstGeom prst="rect">
            <a:avLst/>
          </a:prstGeom>
          <a:noFill/>
          <a:ln>
            <a:noFill/>
          </a:ln>
        </p:spPr>
        <p:txBody>
          <a:bodyPr wrap="square" rtlCol="0">
            <a:spAutoFit/>
          </a:bodyPr>
          <a:lstStyle/>
          <a:p>
            <a:pPr defTabSz="914400"/>
            <a:r>
              <a:rPr lang="fr-FR" sz="1050" i="1" dirty="0">
                <a:solidFill>
                  <a:srgbClr val="C00000"/>
                </a:solidFill>
                <a:latin typeface="Calibri"/>
              </a:rPr>
              <a:t>Gestion de crise</a:t>
            </a:r>
          </a:p>
          <a:p>
            <a:pPr defTabSz="914400"/>
            <a:r>
              <a:rPr lang="fr-FR" sz="1050" i="1" dirty="0">
                <a:solidFill>
                  <a:srgbClr val="C00000"/>
                </a:solidFill>
                <a:latin typeface="Calibri"/>
              </a:rPr>
              <a:t> &gt;2 années/10</a:t>
            </a:r>
            <a:endParaRPr lang="en-US" sz="1050" i="1" dirty="0">
              <a:solidFill>
                <a:srgbClr val="C00000"/>
              </a:solidFill>
              <a:latin typeface="Calibri"/>
            </a:endParaRPr>
          </a:p>
        </p:txBody>
      </p:sp>
      <p:sp>
        <p:nvSpPr>
          <p:cNvPr id="103" name="ZoneTexte 102">
            <a:extLst>
              <a:ext uri="{FF2B5EF4-FFF2-40B4-BE49-F238E27FC236}">
                <a16:creationId xmlns:a16="http://schemas.microsoft.com/office/drawing/2014/main" id="{013763E5-B107-4356-B458-E3A746120E9B}"/>
              </a:ext>
            </a:extLst>
          </p:cNvPr>
          <p:cNvSpPr txBox="1"/>
          <p:nvPr/>
        </p:nvSpPr>
        <p:spPr>
          <a:xfrm>
            <a:off x="5902497" y="4849211"/>
            <a:ext cx="1597865" cy="415498"/>
          </a:xfrm>
          <a:prstGeom prst="rect">
            <a:avLst/>
          </a:prstGeom>
          <a:noFill/>
          <a:ln>
            <a:noFill/>
          </a:ln>
        </p:spPr>
        <p:txBody>
          <a:bodyPr wrap="square" rtlCol="0">
            <a:spAutoFit/>
          </a:bodyPr>
          <a:lstStyle/>
          <a:p>
            <a:pPr defTabSz="914400"/>
            <a:r>
              <a:rPr lang="fr-FR" sz="1050" i="1" dirty="0">
                <a:solidFill>
                  <a:srgbClr val="C00000"/>
                </a:solidFill>
                <a:latin typeface="Calibri"/>
              </a:rPr>
              <a:t> Gestion de crise  </a:t>
            </a:r>
          </a:p>
          <a:p>
            <a:pPr defTabSz="914400"/>
            <a:r>
              <a:rPr lang="fr-FR" sz="1050" i="1" dirty="0">
                <a:solidFill>
                  <a:srgbClr val="C00000"/>
                </a:solidFill>
                <a:latin typeface="Calibri"/>
              </a:rPr>
              <a:t>&gt;1 année/2</a:t>
            </a:r>
          </a:p>
        </p:txBody>
      </p:sp>
      <p:sp>
        <p:nvSpPr>
          <p:cNvPr id="104" name="ZoneTexte 103">
            <a:extLst>
              <a:ext uri="{FF2B5EF4-FFF2-40B4-BE49-F238E27FC236}">
                <a16:creationId xmlns:a16="http://schemas.microsoft.com/office/drawing/2014/main" id="{A0D082D3-51D2-4E9A-840C-AC8CF0F17FB3}"/>
              </a:ext>
            </a:extLst>
          </p:cNvPr>
          <p:cNvSpPr txBox="1"/>
          <p:nvPr/>
        </p:nvSpPr>
        <p:spPr>
          <a:xfrm>
            <a:off x="7512552" y="4872983"/>
            <a:ext cx="2068316" cy="415498"/>
          </a:xfrm>
          <a:prstGeom prst="rect">
            <a:avLst/>
          </a:prstGeom>
          <a:noFill/>
          <a:ln>
            <a:noFill/>
          </a:ln>
        </p:spPr>
        <p:txBody>
          <a:bodyPr wrap="square" rtlCol="0">
            <a:spAutoFit/>
          </a:bodyPr>
          <a:lstStyle/>
          <a:p>
            <a:pPr defTabSz="914400"/>
            <a:r>
              <a:rPr lang="fr-FR" sz="1050" i="1" dirty="0">
                <a:solidFill>
                  <a:srgbClr val="C00000"/>
                </a:solidFill>
                <a:latin typeface="Calibri"/>
              </a:rPr>
              <a:t>Gestion de crise </a:t>
            </a:r>
          </a:p>
          <a:p>
            <a:pPr defTabSz="914400"/>
            <a:r>
              <a:rPr lang="fr-FR" sz="1050" i="1" dirty="0">
                <a:solidFill>
                  <a:srgbClr val="C00000"/>
                </a:solidFill>
                <a:latin typeface="Calibri"/>
              </a:rPr>
              <a:t>&gt;3 années/4</a:t>
            </a:r>
          </a:p>
        </p:txBody>
      </p:sp>
      <p:sp>
        <p:nvSpPr>
          <p:cNvPr id="105" name="ZoneTexte 104">
            <a:extLst>
              <a:ext uri="{FF2B5EF4-FFF2-40B4-BE49-F238E27FC236}">
                <a16:creationId xmlns:a16="http://schemas.microsoft.com/office/drawing/2014/main" id="{2385E611-6BAE-48F1-886C-FB70E831A24B}"/>
              </a:ext>
            </a:extLst>
          </p:cNvPr>
          <p:cNvSpPr txBox="1"/>
          <p:nvPr/>
        </p:nvSpPr>
        <p:spPr>
          <a:xfrm>
            <a:off x="2219220" y="4929074"/>
            <a:ext cx="601447" cy="253916"/>
          </a:xfrm>
          <a:prstGeom prst="rect">
            <a:avLst/>
          </a:prstGeom>
          <a:noFill/>
        </p:spPr>
        <p:txBody>
          <a:bodyPr wrap="none" rtlCol="0">
            <a:spAutoFit/>
          </a:bodyPr>
          <a:lstStyle/>
          <a:p>
            <a:pPr defTabSz="914400"/>
            <a:r>
              <a:rPr lang="fr-FR" sz="1050" dirty="0">
                <a:solidFill>
                  <a:srgbClr val="C00000"/>
                </a:solidFill>
                <a:latin typeface="Calibri"/>
              </a:rPr>
              <a:t>Actions</a:t>
            </a:r>
            <a:endParaRPr lang="en-US" sz="1050" dirty="0">
              <a:solidFill>
                <a:srgbClr val="C00000"/>
              </a:solidFill>
              <a:latin typeface="Calibri"/>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C28ED-6F4E-417F-8CF5-2059C89BAD99}"/>
              </a:ext>
            </a:extLst>
          </p:cNvPr>
          <p:cNvSpPr>
            <a:spLocks noGrp="1"/>
          </p:cNvSpPr>
          <p:nvPr>
            <p:ph type="title"/>
          </p:nvPr>
        </p:nvSpPr>
        <p:spPr>
          <a:xfrm>
            <a:off x="2882701" y="197768"/>
            <a:ext cx="7355160" cy="1143000"/>
          </a:xfrm>
        </p:spPr>
        <p:txBody>
          <a:bodyPr>
            <a:normAutofit/>
          </a:bodyPr>
          <a:lstStyle/>
          <a:p>
            <a:r>
              <a:rPr lang="fr-FR" sz="3200" b="1" dirty="0"/>
              <a:t>Objectifs généraux de l’étude</a:t>
            </a:r>
          </a:p>
        </p:txBody>
      </p:sp>
      <p:sp>
        <p:nvSpPr>
          <p:cNvPr id="6" name="Espace réservé du numéro de diapositive 5">
            <a:extLst>
              <a:ext uri="{FF2B5EF4-FFF2-40B4-BE49-F238E27FC236}">
                <a16:creationId xmlns:a16="http://schemas.microsoft.com/office/drawing/2014/main" id="{FF7D5295-E769-4D2A-B7B4-DF27F5E17699}"/>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21</a:t>
            </a:fld>
            <a:endParaRPr lang="fr-FR">
              <a:solidFill>
                <a:prstClr val="black">
                  <a:tint val="75000"/>
                </a:prstClr>
              </a:solidFill>
              <a:latin typeface="Calibri"/>
            </a:endParaRPr>
          </a:p>
        </p:txBody>
      </p:sp>
      <p:sp>
        <p:nvSpPr>
          <p:cNvPr id="7" name="Espace réservé de la date 1">
            <a:extLst>
              <a:ext uri="{FF2B5EF4-FFF2-40B4-BE49-F238E27FC236}">
                <a16:creationId xmlns:a16="http://schemas.microsoft.com/office/drawing/2014/main" id="{15F02217-B051-451C-B008-1AD2DB50A9FC}"/>
              </a:ext>
            </a:extLst>
          </p:cNvPr>
          <p:cNvSpPr>
            <a:spLocks noGrp="1"/>
          </p:cNvSpPr>
          <p:nvPr>
            <p:ph type="dt" sz="half" idx="10"/>
          </p:nvPr>
        </p:nvSpPr>
        <p:spPr>
          <a:xfrm>
            <a:off x="1981200" y="6356351"/>
            <a:ext cx="2133600" cy="365125"/>
          </a:xfrm>
        </p:spPr>
        <p:txBody>
          <a:bodyPr/>
          <a:lstStyle/>
          <a:p>
            <a:pPr defTabSz="914400"/>
            <a:r>
              <a:rPr lang="fr-FR" dirty="0">
                <a:solidFill>
                  <a:prstClr val="black">
                    <a:tint val="75000"/>
                  </a:prstClr>
                </a:solidFill>
                <a:latin typeface="Calibri"/>
              </a:rPr>
              <a:t>04/05/2023</a:t>
            </a:r>
          </a:p>
        </p:txBody>
      </p:sp>
      <p:sp>
        <p:nvSpPr>
          <p:cNvPr id="8" name="Espace réservé du pied de page 2">
            <a:extLst>
              <a:ext uri="{FF2B5EF4-FFF2-40B4-BE49-F238E27FC236}">
                <a16:creationId xmlns:a16="http://schemas.microsoft.com/office/drawing/2014/main" id="{84A63931-317F-4251-931E-FBB885AA49E5}"/>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sp>
        <p:nvSpPr>
          <p:cNvPr id="12" name="Rectangle à coins arrondis 11"/>
          <p:cNvSpPr/>
          <p:nvPr/>
        </p:nvSpPr>
        <p:spPr>
          <a:xfrm>
            <a:off x="4511824" y="1772816"/>
            <a:ext cx="5616624" cy="72008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b="1" dirty="0">
                <a:solidFill>
                  <a:prstClr val="black"/>
                </a:solidFill>
                <a:latin typeface="Calibri"/>
              </a:rPr>
              <a:t>Partager les grands enjeux de la ressource en eau  en Isère face au changement climatique </a:t>
            </a:r>
          </a:p>
        </p:txBody>
      </p:sp>
      <p:sp>
        <p:nvSpPr>
          <p:cNvPr id="16" name="Rectangle à coins arrondis 15"/>
          <p:cNvSpPr/>
          <p:nvPr/>
        </p:nvSpPr>
        <p:spPr>
          <a:xfrm>
            <a:off x="4511824" y="3284984"/>
            <a:ext cx="5616624" cy="72008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b="1" dirty="0">
                <a:solidFill>
                  <a:prstClr val="black"/>
                </a:solidFill>
                <a:latin typeface="Calibri"/>
              </a:rPr>
              <a:t>Etablir un diagnostic de la vulnérabilité des usages à l’échelle de l’Isère</a:t>
            </a:r>
          </a:p>
        </p:txBody>
      </p:sp>
      <p:sp>
        <p:nvSpPr>
          <p:cNvPr id="17" name="Rectangle à coins arrondis 16"/>
          <p:cNvSpPr/>
          <p:nvPr/>
        </p:nvSpPr>
        <p:spPr>
          <a:xfrm>
            <a:off x="4511824" y="4797152"/>
            <a:ext cx="5616624" cy="72008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fr-FR" b="1" dirty="0">
                <a:solidFill>
                  <a:prstClr val="black"/>
                </a:solidFill>
                <a:latin typeface="Calibri"/>
              </a:rPr>
              <a:t>Organiser la diffusion et la communication de ces informations pour susciter le passage à l’action</a:t>
            </a:r>
          </a:p>
        </p:txBody>
      </p:sp>
      <p:sp>
        <p:nvSpPr>
          <p:cNvPr id="13" name="Ellipse 12"/>
          <p:cNvSpPr/>
          <p:nvPr/>
        </p:nvSpPr>
        <p:spPr>
          <a:xfrm>
            <a:off x="2135560" y="2888940"/>
            <a:ext cx="1512168" cy="1512168"/>
          </a:xfrm>
          <a:prstGeom prst="ellipse">
            <a:avLst/>
          </a:prstGeom>
          <a:ln w="12700">
            <a:noFill/>
          </a:ln>
        </p:spPr>
        <p:style>
          <a:lnRef idx="1">
            <a:schemeClr val="dk1"/>
          </a:lnRef>
          <a:fillRef idx="2">
            <a:schemeClr val="dk1"/>
          </a:fillRef>
          <a:effectRef idx="1">
            <a:schemeClr val="dk1"/>
          </a:effectRef>
          <a:fontRef idx="minor">
            <a:schemeClr val="dk1"/>
          </a:fontRef>
        </p:style>
        <p:txBody>
          <a:bodyPr rtlCol="0" anchor="ctr"/>
          <a:lstStyle/>
          <a:p>
            <a:pPr algn="ctr" defTabSz="914400"/>
            <a:r>
              <a:rPr lang="fr-FR" sz="1600" b="1" dirty="0">
                <a:solidFill>
                  <a:prstClr val="black"/>
                </a:solidFill>
                <a:latin typeface="Calibri"/>
              </a:rPr>
              <a:t>3 objectifs</a:t>
            </a:r>
          </a:p>
        </p:txBody>
      </p:sp>
      <p:cxnSp>
        <p:nvCxnSpPr>
          <p:cNvPr id="15" name="Connecteur droit avec flèche 14"/>
          <p:cNvCxnSpPr>
            <a:stCxn id="13" idx="7"/>
            <a:endCxn id="12" idx="1"/>
          </p:cNvCxnSpPr>
          <p:nvPr/>
        </p:nvCxnSpPr>
        <p:spPr>
          <a:xfrm flipV="1">
            <a:off x="3426276" y="2132856"/>
            <a:ext cx="1085548" cy="977536"/>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cxnSp>
        <p:nvCxnSpPr>
          <p:cNvPr id="22" name="Connecteur droit avec flèche 21"/>
          <p:cNvCxnSpPr>
            <a:stCxn id="13" idx="6"/>
            <a:endCxn id="16" idx="1"/>
          </p:cNvCxnSpPr>
          <p:nvPr/>
        </p:nvCxnSpPr>
        <p:spPr>
          <a:xfrm>
            <a:off x="3647728" y="3645024"/>
            <a:ext cx="864096" cy="0"/>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cxnSp>
        <p:nvCxnSpPr>
          <p:cNvPr id="24" name="Connecteur droit avec flèche 23"/>
          <p:cNvCxnSpPr>
            <a:stCxn id="13" idx="5"/>
            <a:endCxn id="17" idx="1"/>
          </p:cNvCxnSpPr>
          <p:nvPr/>
        </p:nvCxnSpPr>
        <p:spPr>
          <a:xfrm>
            <a:off x="3426276" y="4179656"/>
            <a:ext cx="1085548" cy="977536"/>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7135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CEC2F44-1E31-0023-05C2-83D9E59AEAD6}"/>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22</a:t>
            </a:fld>
            <a:endParaRPr lang="fr-FR">
              <a:solidFill>
                <a:prstClr val="black">
                  <a:tint val="75000"/>
                </a:prstClr>
              </a:solidFill>
              <a:latin typeface="Calibri"/>
            </a:endParaRPr>
          </a:p>
        </p:txBody>
      </p:sp>
      <p:sp>
        <p:nvSpPr>
          <p:cNvPr id="10" name="Titre 1">
            <a:extLst>
              <a:ext uri="{FF2B5EF4-FFF2-40B4-BE49-F238E27FC236}">
                <a16:creationId xmlns:a16="http://schemas.microsoft.com/office/drawing/2014/main" id="{2AF5B9FB-C2FF-0C29-093C-56C6B531CD17}"/>
              </a:ext>
            </a:extLst>
          </p:cNvPr>
          <p:cNvSpPr txBox="1">
            <a:spLocks/>
          </p:cNvSpPr>
          <p:nvPr/>
        </p:nvSpPr>
        <p:spPr>
          <a:xfrm>
            <a:off x="2783999" y="188640"/>
            <a:ext cx="788400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fr-FR" sz="2200" b="1" dirty="0">
                <a:solidFill>
                  <a:prstClr val="black"/>
                </a:solidFill>
                <a:latin typeface="Calibri"/>
              </a:rPr>
              <a:t>Etape 1 : Analyser et transmettre des données sur le climat et les ressources en eau </a:t>
            </a:r>
          </a:p>
        </p:txBody>
      </p:sp>
      <p:sp>
        <p:nvSpPr>
          <p:cNvPr id="13" name="Espace réservé de la date 1">
            <a:extLst>
              <a:ext uri="{FF2B5EF4-FFF2-40B4-BE49-F238E27FC236}">
                <a16:creationId xmlns:a16="http://schemas.microsoft.com/office/drawing/2014/main" id="{B1527C61-1F6E-4EAD-9C70-4F01A58A0F7E}"/>
              </a:ext>
            </a:extLst>
          </p:cNvPr>
          <p:cNvSpPr>
            <a:spLocks noGrp="1"/>
          </p:cNvSpPr>
          <p:nvPr>
            <p:ph type="dt" sz="half" idx="10"/>
          </p:nvPr>
        </p:nvSpPr>
        <p:spPr>
          <a:xfrm>
            <a:off x="1981200" y="6356351"/>
            <a:ext cx="2133600" cy="365125"/>
          </a:xfrm>
        </p:spPr>
        <p:txBody>
          <a:bodyPr/>
          <a:lstStyle/>
          <a:p>
            <a:pPr defTabSz="914400"/>
            <a:r>
              <a:rPr lang="fr-FR" dirty="0">
                <a:solidFill>
                  <a:prstClr val="black">
                    <a:tint val="75000"/>
                  </a:prstClr>
                </a:solidFill>
                <a:latin typeface="Calibri"/>
              </a:rPr>
              <a:t>04/05/2023</a:t>
            </a:r>
          </a:p>
        </p:txBody>
      </p:sp>
      <p:sp>
        <p:nvSpPr>
          <p:cNvPr id="14" name="Espace réservé du pied de page 2">
            <a:extLst>
              <a:ext uri="{FF2B5EF4-FFF2-40B4-BE49-F238E27FC236}">
                <a16:creationId xmlns:a16="http://schemas.microsoft.com/office/drawing/2014/main" id="{15F4EDA6-2F57-4641-A01D-467F7FF926FB}"/>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sp>
        <p:nvSpPr>
          <p:cNvPr id="3" name="Ellipse 2"/>
          <p:cNvSpPr/>
          <p:nvPr/>
        </p:nvSpPr>
        <p:spPr>
          <a:xfrm>
            <a:off x="5879976" y="2146596"/>
            <a:ext cx="516704" cy="516704"/>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15" name="Ellipse 14"/>
          <p:cNvSpPr/>
          <p:nvPr/>
        </p:nvSpPr>
        <p:spPr>
          <a:xfrm>
            <a:off x="5879976" y="3602696"/>
            <a:ext cx="516704" cy="516704"/>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16" name="Ellipse 15"/>
          <p:cNvSpPr/>
          <p:nvPr/>
        </p:nvSpPr>
        <p:spPr>
          <a:xfrm>
            <a:off x="5879976" y="5114863"/>
            <a:ext cx="516704" cy="516704"/>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4" name="Rectangle à coins arrondis 3"/>
          <p:cNvSpPr/>
          <p:nvPr/>
        </p:nvSpPr>
        <p:spPr>
          <a:xfrm>
            <a:off x="1919536" y="1740938"/>
            <a:ext cx="3672408" cy="1328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14400"/>
            <a:r>
              <a:rPr lang="fr-FR" dirty="0">
                <a:solidFill>
                  <a:prstClr val="black"/>
                </a:solidFill>
                <a:latin typeface="Calibri"/>
              </a:rPr>
              <a:t>Caractériser l’évolution du </a:t>
            </a:r>
            <a:r>
              <a:rPr lang="fr-FR" b="1" dirty="0">
                <a:solidFill>
                  <a:prstClr val="black"/>
                </a:solidFill>
                <a:latin typeface="Calibri"/>
              </a:rPr>
              <a:t>climat</a:t>
            </a:r>
            <a:r>
              <a:rPr lang="fr-FR" dirty="0">
                <a:solidFill>
                  <a:prstClr val="black"/>
                </a:solidFill>
                <a:latin typeface="Calibri"/>
              </a:rPr>
              <a:t> et des </a:t>
            </a:r>
            <a:r>
              <a:rPr lang="fr-FR" b="1" dirty="0">
                <a:solidFill>
                  <a:prstClr val="black"/>
                </a:solidFill>
                <a:latin typeface="Calibri"/>
              </a:rPr>
              <a:t>ressources en eau </a:t>
            </a:r>
          </a:p>
          <a:p>
            <a:pPr algn="ctr" defTabSz="914400"/>
            <a:r>
              <a:rPr lang="fr-FR" dirty="0">
                <a:solidFill>
                  <a:prstClr val="black"/>
                </a:solidFill>
                <a:latin typeface="Calibri"/>
              </a:rPr>
              <a:t>(tendances passées et projections scientifiques futures)</a:t>
            </a:r>
          </a:p>
        </p:txBody>
      </p:sp>
      <p:sp>
        <p:nvSpPr>
          <p:cNvPr id="17" name="ZoneTexte 16">
            <a:extLst>
              <a:ext uri="{FF2B5EF4-FFF2-40B4-BE49-F238E27FC236}">
                <a16:creationId xmlns:a16="http://schemas.microsoft.com/office/drawing/2014/main" id="{0BB2D7B3-0C22-450B-B57D-19F717F2264E}"/>
              </a:ext>
            </a:extLst>
          </p:cNvPr>
          <p:cNvSpPr txBox="1"/>
          <p:nvPr/>
        </p:nvSpPr>
        <p:spPr>
          <a:xfrm>
            <a:off x="6680026" y="1743229"/>
            <a:ext cx="3744416" cy="1323439"/>
          </a:xfrm>
          <a:prstGeom prst="rect">
            <a:avLst/>
          </a:prstGeom>
          <a:noFill/>
        </p:spPr>
        <p:txBody>
          <a:bodyPr wrap="square" rtlCol="0">
            <a:spAutoFit/>
          </a:bodyPr>
          <a:lstStyle/>
          <a:p>
            <a:pPr algn="just" defTabSz="914400"/>
            <a:r>
              <a:rPr lang="fr-FR" sz="1600" i="1" u="sng" dirty="0">
                <a:solidFill>
                  <a:prstClr val="black"/>
                </a:solidFill>
                <a:latin typeface="Calibri"/>
              </a:rPr>
              <a:t>Etudes « référence »</a:t>
            </a:r>
          </a:p>
          <a:p>
            <a:pPr marL="285750" indent="-285750" defTabSz="914400">
              <a:buFont typeface="Arial" pitchFamily="34" charset="0"/>
              <a:buChar char="•"/>
            </a:pPr>
            <a:r>
              <a:rPr lang="fr-FR" sz="1600" dirty="0">
                <a:solidFill>
                  <a:prstClr val="black"/>
                </a:solidFill>
                <a:latin typeface="Calibri"/>
              </a:rPr>
              <a:t>Analyse rétrospective, tendancielle et prospective (Explore 2, </a:t>
            </a:r>
            <a:r>
              <a:rPr lang="fr-FR" sz="1600" dirty="0" err="1">
                <a:solidFill>
                  <a:prstClr val="black"/>
                </a:solidFill>
                <a:latin typeface="Calibri"/>
              </a:rPr>
              <a:t>Drias</a:t>
            </a:r>
            <a:r>
              <a:rPr lang="fr-FR" sz="1600" dirty="0">
                <a:solidFill>
                  <a:prstClr val="black"/>
                </a:solidFill>
                <a:latin typeface="Calibri"/>
              </a:rPr>
              <a:t>…) hors extrêmes climatiques </a:t>
            </a:r>
          </a:p>
          <a:p>
            <a:pPr marL="285750" indent="-285750" algn="just" defTabSz="914400">
              <a:buFont typeface="Arial" pitchFamily="34" charset="0"/>
              <a:buChar char="•"/>
            </a:pPr>
            <a:r>
              <a:rPr lang="fr-FR" sz="1600" dirty="0">
                <a:solidFill>
                  <a:prstClr val="black"/>
                </a:solidFill>
                <a:latin typeface="Calibri"/>
              </a:rPr>
              <a:t>Fiches de rendus à l’échelle des sous BV</a:t>
            </a:r>
          </a:p>
        </p:txBody>
      </p:sp>
      <p:sp>
        <p:nvSpPr>
          <p:cNvPr id="19" name="Rectangle : avec coins arrondis en diagonale 23">
            <a:extLst>
              <a:ext uri="{FF2B5EF4-FFF2-40B4-BE49-F238E27FC236}">
                <a16:creationId xmlns:a16="http://schemas.microsoft.com/office/drawing/2014/main" id="{153EF965-3368-4FD8-BC1D-01C83FC89758}"/>
              </a:ext>
            </a:extLst>
          </p:cNvPr>
          <p:cNvSpPr/>
          <p:nvPr/>
        </p:nvSpPr>
        <p:spPr>
          <a:xfrm>
            <a:off x="1919536" y="3501008"/>
            <a:ext cx="3672408" cy="72008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dirty="0">
                <a:solidFill>
                  <a:prstClr val="black"/>
                </a:solidFill>
                <a:latin typeface="Calibri"/>
              </a:rPr>
              <a:t>Bilan des prélèvements par usage</a:t>
            </a:r>
          </a:p>
        </p:txBody>
      </p:sp>
      <p:sp>
        <p:nvSpPr>
          <p:cNvPr id="5" name="Rectangle 4"/>
          <p:cNvSpPr/>
          <p:nvPr/>
        </p:nvSpPr>
        <p:spPr>
          <a:xfrm>
            <a:off x="6680026" y="3691771"/>
            <a:ext cx="3129062" cy="338554"/>
          </a:xfrm>
          <a:prstGeom prst="rect">
            <a:avLst/>
          </a:prstGeom>
        </p:spPr>
        <p:txBody>
          <a:bodyPr wrap="none">
            <a:spAutoFit/>
          </a:bodyPr>
          <a:lstStyle/>
          <a:p>
            <a:pPr defTabSz="914400"/>
            <a:r>
              <a:rPr lang="fr-FR" sz="1600" dirty="0">
                <a:solidFill>
                  <a:prstClr val="black"/>
                </a:solidFill>
                <a:latin typeface="Calibri"/>
              </a:rPr>
              <a:t>Typologie des usages pour l’étape 2</a:t>
            </a:r>
          </a:p>
        </p:txBody>
      </p:sp>
      <p:sp>
        <p:nvSpPr>
          <p:cNvPr id="20" name="Rectangle : avec coins arrondis en diagonale 22">
            <a:extLst>
              <a:ext uri="{FF2B5EF4-FFF2-40B4-BE49-F238E27FC236}">
                <a16:creationId xmlns:a16="http://schemas.microsoft.com/office/drawing/2014/main" id="{F3EF7E0F-4726-4B97-8261-41C9D6BB67E8}"/>
              </a:ext>
            </a:extLst>
          </p:cNvPr>
          <p:cNvSpPr/>
          <p:nvPr/>
        </p:nvSpPr>
        <p:spPr>
          <a:xfrm>
            <a:off x="1919536" y="4629621"/>
            <a:ext cx="3672408" cy="1726729"/>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fr-FR" dirty="0">
                <a:solidFill>
                  <a:prstClr val="black"/>
                </a:solidFill>
                <a:latin typeface="Calibri"/>
              </a:rPr>
              <a:t>En complément : </a:t>
            </a:r>
          </a:p>
          <a:p>
            <a:pPr algn="ctr" defTabSz="914400"/>
            <a:r>
              <a:rPr lang="fr-FR" dirty="0">
                <a:solidFill>
                  <a:prstClr val="black"/>
                </a:solidFill>
                <a:latin typeface="Calibri"/>
              </a:rPr>
              <a:t>Mettre en cohérence les réseaux de mesures </a:t>
            </a:r>
          </a:p>
          <a:p>
            <a:pPr algn="ctr" defTabSz="914400"/>
            <a:r>
              <a:rPr lang="fr-FR" dirty="0">
                <a:solidFill>
                  <a:prstClr val="black"/>
                </a:solidFill>
                <a:latin typeface="Calibri"/>
              </a:rPr>
              <a:t>(ajustements éventuels d’instrumentation des cours d’eau, nappes, météorologie)</a:t>
            </a:r>
          </a:p>
        </p:txBody>
      </p:sp>
      <p:sp>
        <p:nvSpPr>
          <p:cNvPr id="7" name="Rectangle 6"/>
          <p:cNvSpPr/>
          <p:nvPr/>
        </p:nvSpPr>
        <p:spPr>
          <a:xfrm>
            <a:off x="6680026" y="4957717"/>
            <a:ext cx="3312368" cy="830997"/>
          </a:xfrm>
          <a:prstGeom prst="rect">
            <a:avLst/>
          </a:prstGeom>
        </p:spPr>
        <p:txBody>
          <a:bodyPr wrap="square">
            <a:spAutoFit/>
          </a:bodyPr>
          <a:lstStyle/>
          <a:p>
            <a:pPr algn="just" defTabSz="914400"/>
            <a:r>
              <a:rPr lang="fr-FR" sz="1600" u="sng" dirty="0">
                <a:solidFill>
                  <a:prstClr val="black"/>
                </a:solidFill>
                <a:latin typeface="Calibri"/>
              </a:rPr>
              <a:t>Accompagnement technique</a:t>
            </a:r>
          </a:p>
          <a:p>
            <a:pPr defTabSz="914400"/>
            <a:r>
              <a:rPr lang="fr-FR" sz="1600" dirty="0">
                <a:solidFill>
                  <a:prstClr val="black"/>
                </a:solidFill>
                <a:latin typeface="Calibri"/>
              </a:rPr>
              <a:t>Vision départementale des secteurs à enjeux de mesures</a:t>
            </a:r>
          </a:p>
        </p:txBody>
      </p:sp>
    </p:spTree>
    <p:extLst>
      <p:ext uri="{BB962C8B-B14F-4D97-AF65-F5344CB8AC3E}">
        <p14:creationId xmlns:p14="http://schemas.microsoft.com/office/powerpoint/2010/main" val="186800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CEC2F44-1E31-0023-05C2-83D9E59AEAD6}"/>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23</a:t>
            </a:fld>
            <a:endParaRPr lang="fr-FR">
              <a:solidFill>
                <a:prstClr val="black">
                  <a:tint val="75000"/>
                </a:prstClr>
              </a:solidFill>
              <a:latin typeface="Calibri"/>
            </a:endParaRPr>
          </a:p>
        </p:txBody>
      </p:sp>
      <p:sp>
        <p:nvSpPr>
          <p:cNvPr id="10" name="Titre 1">
            <a:extLst>
              <a:ext uri="{FF2B5EF4-FFF2-40B4-BE49-F238E27FC236}">
                <a16:creationId xmlns:a16="http://schemas.microsoft.com/office/drawing/2014/main" id="{2AF5B9FB-C2FF-0C29-093C-56C6B531CD17}"/>
              </a:ext>
            </a:extLst>
          </p:cNvPr>
          <p:cNvSpPr txBox="1">
            <a:spLocks/>
          </p:cNvSpPr>
          <p:nvPr/>
        </p:nvSpPr>
        <p:spPr>
          <a:xfrm>
            <a:off x="2783999" y="188640"/>
            <a:ext cx="788400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fr-FR" sz="2200" b="1" dirty="0">
                <a:solidFill>
                  <a:prstClr val="black"/>
                </a:solidFill>
                <a:latin typeface="Calibri"/>
              </a:rPr>
              <a:t>Etape 2 : Diagnostic des grands enjeux et des vulnérabilités des usages socio-économiques</a:t>
            </a:r>
          </a:p>
        </p:txBody>
      </p:sp>
      <p:sp>
        <p:nvSpPr>
          <p:cNvPr id="13" name="Espace réservé de la date 1">
            <a:extLst>
              <a:ext uri="{FF2B5EF4-FFF2-40B4-BE49-F238E27FC236}">
                <a16:creationId xmlns:a16="http://schemas.microsoft.com/office/drawing/2014/main" id="{B1527C61-1F6E-4EAD-9C70-4F01A58A0F7E}"/>
              </a:ext>
            </a:extLst>
          </p:cNvPr>
          <p:cNvSpPr>
            <a:spLocks noGrp="1"/>
          </p:cNvSpPr>
          <p:nvPr>
            <p:ph type="dt" sz="half" idx="10"/>
          </p:nvPr>
        </p:nvSpPr>
        <p:spPr>
          <a:xfrm>
            <a:off x="1981200" y="6356351"/>
            <a:ext cx="2133600" cy="365125"/>
          </a:xfrm>
        </p:spPr>
        <p:txBody>
          <a:bodyPr/>
          <a:lstStyle/>
          <a:p>
            <a:pPr defTabSz="914400"/>
            <a:r>
              <a:rPr lang="fr-FR" dirty="0">
                <a:solidFill>
                  <a:prstClr val="black">
                    <a:tint val="75000"/>
                  </a:prstClr>
                </a:solidFill>
                <a:latin typeface="Calibri"/>
              </a:rPr>
              <a:t>04/05/2023</a:t>
            </a:r>
          </a:p>
        </p:txBody>
      </p:sp>
      <p:sp>
        <p:nvSpPr>
          <p:cNvPr id="14" name="Espace réservé du pied de page 2">
            <a:extLst>
              <a:ext uri="{FF2B5EF4-FFF2-40B4-BE49-F238E27FC236}">
                <a16:creationId xmlns:a16="http://schemas.microsoft.com/office/drawing/2014/main" id="{15F4EDA6-2F57-4641-A01D-467F7FF926FB}"/>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sp>
        <p:nvSpPr>
          <p:cNvPr id="3" name="Ellipse 2"/>
          <p:cNvSpPr/>
          <p:nvPr/>
        </p:nvSpPr>
        <p:spPr>
          <a:xfrm>
            <a:off x="6227368" y="2340926"/>
            <a:ext cx="516704" cy="516704"/>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15" name="Ellipse 14"/>
          <p:cNvSpPr/>
          <p:nvPr/>
        </p:nvSpPr>
        <p:spPr>
          <a:xfrm>
            <a:off x="6227368" y="4151030"/>
            <a:ext cx="516704" cy="516704"/>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16" name="Ellipse 15"/>
          <p:cNvSpPr/>
          <p:nvPr/>
        </p:nvSpPr>
        <p:spPr>
          <a:xfrm>
            <a:off x="6227368" y="5432576"/>
            <a:ext cx="516704" cy="516704"/>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
        <p:nvSpPr>
          <p:cNvPr id="4" name="Rectangle à coins arrondis 3"/>
          <p:cNvSpPr/>
          <p:nvPr/>
        </p:nvSpPr>
        <p:spPr>
          <a:xfrm>
            <a:off x="1919536" y="1628800"/>
            <a:ext cx="4104456" cy="224742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914400"/>
            <a:r>
              <a:rPr lang="fr-FR" dirty="0">
                <a:solidFill>
                  <a:prstClr val="black"/>
                </a:solidFill>
                <a:latin typeface="Calibri"/>
              </a:rPr>
              <a:t>Diagnostiquer et prioriser les </a:t>
            </a:r>
            <a:r>
              <a:rPr lang="fr-FR" b="1" dirty="0">
                <a:solidFill>
                  <a:prstClr val="black"/>
                </a:solidFill>
                <a:latin typeface="Calibri"/>
              </a:rPr>
              <a:t>grands enjeux </a:t>
            </a:r>
            <a:r>
              <a:rPr lang="fr-FR" dirty="0">
                <a:solidFill>
                  <a:prstClr val="black"/>
                </a:solidFill>
                <a:latin typeface="Calibri"/>
              </a:rPr>
              <a:t>pour la gestion de l’eau face au changement climatique </a:t>
            </a:r>
          </a:p>
          <a:p>
            <a:pPr algn="ctr" defTabSz="914400"/>
            <a:r>
              <a:rPr lang="fr-FR" dirty="0">
                <a:solidFill>
                  <a:prstClr val="black"/>
                </a:solidFill>
                <a:latin typeface="Calibri"/>
              </a:rPr>
              <a:t>Dresser un constat global des </a:t>
            </a:r>
            <a:r>
              <a:rPr lang="fr-FR" b="1" dirty="0">
                <a:solidFill>
                  <a:prstClr val="black"/>
                </a:solidFill>
                <a:latin typeface="Calibri"/>
              </a:rPr>
              <a:t>vulnérabilités</a:t>
            </a:r>
            <a:r>
              <a:rPr lang="fr-FR" dirty="0">
                <a:solidFill>
                  <a:prstClr val="black"/>
                </a:solidFill>
                <a:latin typeface="Calibri"/>
              </a:rPr>
              <a:t> (gestion quantitative, qualité de l’eau, assainissement, biodiversité, risques…) </a:t>
            </a:r>
          </a:p>
        </p:txBody>
      </p:sp>
      <p:sp>
        <p:nvSpPr>
          <p:cNvPr id="19" name="Rectangle : avec coins arrondis en diagonale 23">
            <a:extLst>
              <a:ext uri="{FF2B5EF4-FFF2-40B4-BE49-F238E27FC236}">
                <a16:creationId xmlns:a16="http://schemas.microsoft.com/office/drawing/2014/main" id="{153EF965-3368-4FD8-BC1D-01C83FC89758}"/>
              </a:ext>
            </a:extLst>
          </p:cNvPr>
          <p:cNvSpPr/>
          <p:nvPr/>
        </p:nvSpPr>
        <p:spPr>
          <a:xfrm>
            <a:off x="1919536" y="3789040"/>
            <a:ext cx="4104456" cy="124068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dirty="0">
                <a:solidFill>
                  <a:prstClr val="black"/>
                </a:solidFill>
                <a:latin typeface="Calibri"/>
              </a:rPr>
              <a:t>Diagnostiquer la vulnérabilité des </a:t>
            </a:r>
            <a:r>
              <a:rPr lang="fr-FR" b="1" dirty="0">
                <a:solidFill>
                  <a:prstClr val="black"/>
                </a:solidFill>
                <a:latin typeface="Calibri"/>
              </a:rPr>
              <a:t>usages</a:t>
            </a:r>
            <a:r>
              <a:rPr lang="fr-FR" dirty="0">
                <a:solidFill>
                  <a:prstClr val="black"/>
                </a:solidFill>
                <a:latin typeface="Calibri"/>
              </a:rPr>
              <a:t> (agriculture, industrie, eau potable, …) classés par grande typologie</a:t>
            </a:r>
          </a:p>
        </p:txBody>
      </p:sp>
      <p:sp>
        <p:nvSpPr>
          <p:cNvPr id="20" name="Rectangle : avec coins arrondis en diagonale 22">
            <a:extLst>
              <a:ext uri="{FF2B5EF4-FFF2-40B4-BE49-F238E27FC236}">
                <a16:creationId xmlns:a16="http://schemas.microsoft.com/office/drawing/2014/main" id="{F3EF7E0F-4726-4B97-8261-41C9D6BB67E8}"/>
              </a:ext>
            </a:extLst>
          </p:cNvPr>
          <p:cNvSpPr/>
          <p:nvPr/>
        </p:nvSpPr>
        <p:spPr>
          <a:xfrm>
            <a:off x="1919536" y="5235364"/>
            <a:ext cx="4104456" cy="100194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r>
              <a:rPr lang="fr-FR" dirty="0">
                <a:solidFill>
                  <a:prstClr val="black"/>
                </a:solidFill>
                <a:latin typeface="Calibri"/>
              </a:rPr>
              <a:t>Analyser les </a:t>
            </a:r>
            <a:r>
              <a:rPr lang="fr-FR" b="1" dirty="0">
                <a:solidFill>
                  <a:prstClr val="black"/>
                </a:solidFill>
                <a:latin typeface="Calibri"/>
              </a:rPr>
              <a:t>seuils de vulnérabilités </a:t>
            </a:r>
            <a:r>
              <a:rPr lang="fr-FR" dirty="0">
                <a:solidFill>
                  <a:prstClr val="black"/>
                </a:solidFill>
                <a:latin typeface="Calibri"/>
              </a:rPr>
              <a:t>d’usages ciblés sur certains bassins versants </a:t>
            </a:r>
          </a:p>
        </p:txBody>
      </p:sp>
      <p:sp>
        <p:nvSpPr>
          <p:cNvPr id="2" name="Rectangle 1"/>
          <p:cNvSpPr/>
          <p:nvPr/>
        </p:nvSpPr>
        <p:spPr>
          <a:xfrm>
            <a:off x="6888088" y="2183780"/>
            <a:ext cx="3600400" cy="830997"/>
          </a:xfrm>
          <a:prstGeom prst="rect">
            <a:avLst/>
          </a:prstGeom>
        </p:spPr>
        <p:txBody>
          <a:bodyPr wrap="square">
            <a:spAutoFit/>
          </a:bodyPr>
          <a:lstStyle/>
          <a:p>
            <a:pPr defTabSz="914400"/>
            <a:r>
              <a:rPr lang="fr-FR" sz="1600" u="sng" dirty="0">
                <a:solidFill>
                  <a:prstClr val="black"/>
                </a:solidFill>
                <a:latin typeface="Calibri"/>
              </a:rPr>
              <a:t>Formation / action</a:t>
            </a:r>
          </a:p>
          <a:p>
            <a:pPr defTabSz="914400"/>
            <a:r>
              <a:rPr lang="fr-FR" sz="1600" dirty="0">
                <a:solidFill>
                  <a:prstClr val="black"/>
                </a:solidFill>
                <a:latin typeface="Calibri"/>
              </a:rPr>
              <a:t>Analyses Atouts faiblesses Opportunités Menaces</a:t>
            </a:r>
          </a:p>
        </p:txBody>
      </p:sp>
      <p:sp>
        <p:nvSpPr>
          <p:cNvPr id="8" name="Rectangle 7"/>
          <p:cNvSpPr/>
          <p:nvPr/>
        </p:nvSpPr>
        <p:spPr>
          <a:xfrm>
            <a:off x="6888088" y="3993884"/>
            <a:ext cx="3600400" cy="584775"/>
          </a:xfrm>
          <a:prstGeom prst="rect">
            <a:avLst/>
          </a:prstGeom>
        </p:spPr>
        <p:txBody>
          <a:bodyPr wrap="square">
            <a:spAutoFit/>
          </a:bodyPr>
          <a:lstStyle/>
          <a:p>
            <a:pPr defTabSz="914400"/>
            <a:r>
              <a:rPr lang="fr-FR" sz="1600" dirty="0">
                <a:solidFill>
                  <a:prstClr val="black"/>
                </a:solidFill>
                <a:latin typeface="Calibri"/>
              </a:rPr>
              <a:t>Croisement entre les usages et les évolutions de la ressources en eau </a:t>
            </a:r>
          </a:p>
        </p:txBody>
      </p:sp>
      <p:sp>
        <p:nvSpPr>
          <p:cNvPr id="18" name="ZoneTexte 17">
            <a:extLst>
              <a:ext uri="{FF2B5EF4-FFF2-40B4-BE49-F238E27FC236}">
                <a16:creationId xmlns:a16="http://schemas.microsoft.com/office/drawing/2014/main" id="{79EBD212-D61E-4577-B16C-945AEEDEF3B4}"/>
              </a:ext>
            </a:extLst>
          </p:cNvPr>
          <p:cNvSpPr txBox="1"/>
          <p:nvPr/>
        </p:nvSpPr>
        <p:spPr>
          <a:xfrm>
            <a:off x="6888088" y="5538718"/>
            <a:ext cx="3600400" cy="338554"/>
          </a:xfrm>
          <a:prstGeom prst="rect">
            <a:avLst/>
          </a:prstGeom>
          <a:noFill/>
        </p:spPr>
        <p:txBody>
          <a:bodyPr wrap="square" rtlCol="0">
            <a:spAutoFit/>
          </a:bodyPr>
          <a:lstStyle/>
          <a:p>
            <a:pPr defTabSz="914400"/>
            <a:r>
              <a:rPr lang="fr-FR" sz="1600" dirty="0">
                <a:solidFill>
                  <a:prstClr val="black"/>
                </a:solidFill>
                <a:latin typeface="Calibri"/>
              </a:rPr>
              <a:t>Analyse ponctuelle à l’échelle locale</a:t>
            </a:r>
          </a:p>
        </p:txBody>
      </p:sp>
    </p:spTree>
    <p:extLst>
      <p:ext uri="{BB962C8B-B14F-4D97-AF65-F5344CB8AC3E}">
        <p14:creationId xmlns:p14="http://schemas.microsoft.com/office/powerpoint/2010/main" val="86857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83C12BE-D7BA-4A94-8769-A29F69B6F0D3}"/>
              </a:ext>
            </a:extLst>
          </p:cNvPr>
          <p:cNvGrpSpPr/>
          <p:nvPr/>
        </p:nvGrpSpPr>
        <p:grpSpPr>
          <a:xfrm>
            <a:off x="3594081" y="788582"/>
            <a:ext cx="4694005" cy="5664754"/>
            <a:chOff x="1944498" y="721021"/>
            <a:chExt cx="4694005" cy="5664754"/>
          </a:xfrm>
        </p:grpSpPr>
        <p:pic>
          <p:nvPicPr>
            <p:cNvPr id="20" name="Image 19">
              <a:extLst>
                <a:ext uri="{FF2B5EF4-FFF2-40B4-BE49-F238E27FC236}">
                  <a16:creationId xmlns:a16="http://schemas.microsoft.com/office/drawing/2014/main" id="{4FB354FA-E87C-43BB-A7E0-C279477784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70" b="1289"/>
            <a:stretch/>
          </p:blipFill>
          <p:spPr>
            <a:xfrm>
              <a:off x="1944498" y="721711"/>
              <a:ext cx="4694005" cy="5664064"/>
            </a:xfrm>
            <a:prstGeom prst="rect">
              <a:avLst/>
            </a:prstGeom>
          </p:spPr>
        </p:pic>
        <p:sp>
          <p:nvSpPr>
            <p:cNvPr id="10" name="Rectangle 9">
              <a:extLst>
                <a:ext uri="{FF2B5EF4-FFF2-40B4-BE49-F238E27FC236}">
                  <a16:creationId xmlns:a16="http://schemas.microsoft.com/office/drawing/2014/main" id="{F6C7B7E0-CDE7-4F9C-A6F3-FEB0578F11A7}"/>
                </a:ext>
              </a:extLst>
            </p:cNvPr>
            <p:cNvSpPr/>
            <p:nvPr/>
          </p:nvSpPr>
          <p:spPr>
            <a:xfrm>
              <a:off x="5364088" y="721021"/>
              <a:ext cx="77163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Calibri"/>
              </a:endParaRPr>
            </a:p>
          </p:txBody>
        </p:sp>
      </p:grpSp>
      <p:sp>
        <p:nvSpPr>
          <p:cNvPr id="2" name="Titre 1">
            <a:extLst>
              <a:ext uri="{FF2B5EF4-FFF2-40B4-BE49-F238E27FC236}">
                <a16:creationId xmlns:a16="http://schemas.microsoft.com/office/drawing/2014/main" id="{64DAF0C4-B336-470B-B629-F3E715693923}"/>
              </a:ext>
            </a:extLst>
          </p:cNvPr>
          <p:cNvSpPr>
            <a:spLocks noGrp="1"/>
          </p:cNvSpPr>
          <p:nvPr>
            <p:ph type="title"/>
          </p:nvPr>
        </p:nvSpPr>
        <p:spPr>
          <a:xfrm>
            <a:off x="2849524" y="188640"/>
            <a:ext cx="7355160" cy="648072"/>
          </a:xfrm>
        </p:spPr>
        <p:txBody>
          <a:bodyPr>
            <a:noAutofit/>
          </a:bodyPr>
          <a:lstStyle/>
          <a:p>
            <a:r>
              <a:rPr lang="fr-FR" sz="3200" b="1" dirty="0"/>
              <a:t>Périmètre géographique de l’étude</a:t>
            </a:r>
          </a:p>
        </p:txBody>
      </p:sp>
      <p:sp>
        <p:nvSpPr>
          <p:cNvPr id="6" name="Espace réservé du numéro de diapositive 5">
            <a:extLst>
              <a:ext uri="{FF2B5EF4-FFF2-40B4-BE49-F238E27FC236}">
                <a16:creationId xmlns:a16="http://schemas.microsoft.com/office/drawing/2014/main" id="{BBB20CEB-F0C1-4DDC-A638-680CBB7B2AC6}"/>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24</a:t>
            </a:fld>
            <a:endParaRPr lang="fr-FR">
              <a:solidFill>
                <a:prstClr val="black">
                  <a:tint val="75000"/>
                </a:prstClr>
              </a:solidFill>
              <a:latin typeface="Calibri"/>
            </a:endParaRPr>
          </a:p>
        </p:txBody>
      </p:sp>
      <p:sp>
        <p:nvSpPr>
          <p:cNvPr id="3" name="Rectangle 2">
            <a:extLst>
              <a:ext uri="{FF2B5EF4-FFF2-40B4-BE49-F238E27FC236}">
                <a16:creationId xmlns:a16="http://schemas.microsoft.com/office/drawing/2014/main" id="{B65AB8FA-8AD7-4452-B7F8-D56DB04669EC}"/>
              </a:ext>
            </a:extLst>
          </p:cNvPr>
          <p:cNvSpPr/>
          <p:nvPr/>
        </p:nvSpPr>
        <p:spPr>
          <a:xfrm>
            <a:off x="5855368" y="2780928"/>
            <a:ext cx="359698" cy="12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a:solidFill>
                <a:prstClr val="white"/>
              </a:solidFill>
              <a:latin typeface="Calibri"/>
            </a:endParaRPr>
          </a:p>
        </p:txBody>
      </p:sp>
      <p:sp>
        <p:nvSpPr>
          <p:cNvPr id="7" name="Espace réservé de la date 1">
            <a:extLst>
              <a:ext uri="{FF2B5EF4-FFF2-40B4-BE49-F238E27FC236}">
                <a16:creationId xmlns:a16="http://schemas.microsoft.com/office/drawing/2014/main" id="{BFC1024B-8862-490C-B037-4CA412D25FBB}"/>
              </a:ext>
            </a:extLst>
          </p:cNvPr>
          <p:cNvSpPr>
            <a:spLocks noGrp="1"/>
          </p:cNvSpPr>
          <p:nvPr>
            <p:ph type="dt" sz="half" idx="10"/>
          </p:nvPr>
        </p:nvSpPr>
        <p:spPr>
          <a:xfrm>
            <a:off x="1981200" y="6356351"/>
            <a:ext cx="2133600" cy="365125"/>
          </a:xfrm>
        </p:spPr>
        <p:txBody>
          <a:bodyPr/>
          <a:lstStyle/>
          <a:p>
            <a:pPr defTabSz="914400"/>
            <a:r>
              <a:rPr lang="fr-FR" dirty="0">
                <a:solidFill>
                  <a:prstClr val="black">
                    <a:tint val="75000"/>
                  </a:prstClr>
                </a:solidFill>
                <a:latin typeface="Calibri"/>
              </a:rPr>
              <a:t>04/05/2023</a:t>
            </a:r>
          </a:p>
        </p:txBody>
      </p:sp>
      <p:sp>
        <p:nvSpPr>
          <p:cNvPr id="8" name="Espace réservé du pied de page 2">
            <a:extLst>
              <a:ext uri="{FF2B5EF4-FFF2-40B4-BE49-F238E27FC236}">
                <a16:creationId xmlns:a16="http://schemas.microsoft.com/office/drawing/2014/main" id="{6A2D3C02-371E-4767-9C63-BE001C7A2CEE}"/>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pic>
        <p:nvPicPr>
          <p:cNvPr id="5" name="Image 4">
            <a:extLst>
              <a:ext uri="{FF2B5EF4-FFF2-40B4-BE49-F238E27FC236}">
                <a16:creationId xmlns:a16="http://schemas.microsoft.com/office/drawing/2014/main" id="{5DA560B9-7099-4707-AF6B-1EC5A9D0C12A}"/>
              </a:ext>
            </a:extLst>
          </p:cNvPr>
          <p:cNvPicPr>
            <a:picLocks noChangeAspect="1"/>
          </p:cNvPicPr>
          <p:nvPr/>
        </p:nvPicPr>
        <p:blipFill>
          <a:blip r:embed="rId4"/>
          <a:stretch>
            <a:fillRect/>
          </a:stretch>
        </p:blipFill>
        <p:spPr>
          <a:xfrm>
            <a:off x="7763909" y="1971190"/>
            <a:ext cx="295316" cy="295316"/>
          </a:xfrm>
          <a:prstGeom prst="rect">
            <a:avLst/>
          </a:prstGeom>
        </p:spPr>
      </p:pic>
      <p:pic>
        <p:nvPicPr>
          <p:cNvPr id="9" name="Image 8">
            <a:extLst>
              <a:ext uri="{FF2B5EF4-FFF2-40B4-BE49-F238E27FC236}">
                <a16:creationId xmlns:a16="http://schemas.microsoft.com/office/drawing/2014/main" id="{EFFCA9EF-13C8-428D-B9F3-AEF561517D1D}"/>
              </a:ext>
            </a:extLst>
          </p:cNvPr>
          <p:cNvPicPr>
            <a:picLocks noChangeAspect="1"/>
          </p:cNvPicPr>
          <p:nvPr/>
        </p:nvPicPr>
        <p:blipFill>
          <a:blip r:embed="rId5"/>
          <a:stretch>
            <a:fillRect/>
          </a:stretch>
        </p:blipFill>
        <p:spPr>
          <a:xfrm>
            <a:off x="7399487" y="1297508"/>
            <a:ext cx="771633" cy="514422"/>
          </a:xfrm>
          <a:prstGeom prst="rect">
            <a:avLst/>
          </a:prstGeom>
        </p:spPr>
      </p:pic>
    </p:spTree>
    <p:extLst>
      <p:ext uri="{BB962C8B-B14F-4D97-AF65-F5344CB8AC3E}">
        <p14:creationId xmlns:p14="http://schemas.microsoft.com/office/powerpoint/2010/main" val="252914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AF0C4-B336-470B-B629-F3E715693923}"/>
              </a:ext>
            </a:extLst>
          </p:cNvPr>
          <p:cNvSpPr>
            <a:spLocks noGrp="1"/>
          </p:cNvSpPr>
          <p:nvPr>
            <p:ph type="title"/>
          </p:nvPr>
        </p:nvSpPr>
        <p:spPr>
          <a:xfrm>
            <a:off x="2849524" y="188641"/>
            <a:ext cx="7355160" cy="474983"/>
          </a:xfrm>
        </p:spPr>
        <p:txBody>
          <a:bodyPr>
            <a:noAutofit/>
          </a:bodyPr>
          <a:lstStyle/>
          <a:p>
            <a:r>
              <a:rPr lang="fr-FR" sz="3200" b="1" dirty="0"/>
              <a:t>Echelles de rendus</a:t>
            </a:r>
          </a:p>
        </p:txBody>
      </p:sp>
      <p:sp>
        <p:nvSpPr>
          <p:cNvPr id="6" name="Espace réservé du numéro de diapositive 5">
            <a:extLst>
              <a:ext uri="{FF2B5EF4-FFF2-40B4-BE49-F238E27FC236}">
                <a16:creationId xmlns:a16="http://schemas.microsoft.com/office/drawing/2014/main" id="{BBB20CEB-F0C1-4DDC-A638-680CBB7B2AC6}"/>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25</a:t>
            </a:fld>
            <a:endParaRPr lang="fr-FR">
              <a:solidFill>
                <a:prstClr val="black">
                  <a:tint val="75000"/>
                </a:prstClr>
              </a:solidFill>
              <a:latin typeface="Calibri"/>
            </a:endParaRPr>
          </a:p>
        </p:txBody>
      </p:sp>
      <p:sp>
        <p:nvSpPr>
          <p:cNvPr id="13" name="Rectangle : coins arrondis 12">
            <a:extLst>
              <a:ext uri="{FF2B5EF4-FFF2-40B4-BE49-F238E27FC236}">
                <a16:creationId xmlns:a16="http://schemas.microsoft.com/office/drawing/2014/main" id="{88CFE76B-6A0E-4615-9FBE-DE667D241216}"/>
              </a:ext>
            </a:extLst>
          </p:cNvPr>
          <p:cNvSpPr/>
          <p:nvPr/>
        </p:nvSpPr>
        <p:spPr>
          <a:xfrm>
            <a:off x="1691134" y="5589241"/>
            <a:ext cx="8809732" cy="61265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dirty="0">
                <a:ln w="0"/>
                <a:solidFill>
                  <a:prstClr val="black"/>
                </a:solidFill>
                <a:effectLst>
                  <a:outerShdw blurRad="38100" dist="19050" dir="2700000" algn="tl" rotWithShape="0">
                    <a:prstClr val="black">
                      <a:alpha val="40000"/>
                    </a:prstClr>
                  </a:outerShdw>
                </a:effectLst>
                <a:latin typeface="Calibri"/>
              </a:rPr>
              <a:t>Une échelle de travail plurielle pour donner à inciter sans entrer dans les instances de concertation existantes</a:t>
            </a:r>
          </a:p>
        </p:txBody>
      </p:sp>
      <p:graphicFrame>
        <p:nvGraphicFramePr>
          <p:cNvPr id="4" name="Diagramme 3">
            <a:extLst>
              <a:ext uri="{FF2B5EF4-FFF2-40B4-BE49-F238E27FC236}">
                <a16:creationId xmlns:a16="http://schemas.microsoft.com/office/drawing/2014/main" id="{96E9C483-132B-4CC3-AC71-A95A8667F0A0}"/>
              </a:ext>
            </a:extLst>
          </p:cNvPr>
          <p:cNvGraphicFramePr/>
          <p:nvPr>
            <p:extLst/>
          </p:nvPr>
        </p:nvGraphicFramePr>
        <p:xfrm>
          <a:off x="611014" y="148688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6FC7020E-C26A-4512-8D09-61C91B4DB870}"/>
              </a:ext>
            </a:extLst>
          </p:cNvPr>
          <p:cNvSpPr txBox="1"/>
          <p:nvPr/>
        </p:nvSpPr>
        <p:spPr>
          <a:xfrm>
            <a:off x="5579567" y="951369"/>
            <a:ext cx="4921300" cy="923330"/>
          </a:xfrm>
          <a:prstGeom prst="rect">
            <a:avLst/>
          </a:prstGeom>
          <a:noFill/>
          <a:ln w="28575">
            <a:solidFill>
              <a:schemeClr val="accent2"/>
            </a:solidFill>
          </a:ln>
        </p:spPr>
        <p:txBody>
          <a:bodyPr wrap="square" rtlCol="0">
            <a:spAutoFit/>
          </a:bodyPr>
          <a:lstStyle/>
          <a:p>
            <a:pPr defTabSz="914400"/>
            <a:r>
              <a:rPr lang="fr-FR" dirty="0">
                <a:solidFill>
                  <a:prstClr val="black"/>
                </a:solidFill>
                <a:latin typeface="Calibri"/>
              </a:rPr>
              <a:t>Caractériser l’évolution du </a:t>
            </a:r>
            <a:r>
              <a:rPr lang="fr-FR" b="1" dirty="0">
                <a:solidFill>
                  <a:prstClr val="black"/>
                </a:solidFill>
                <a:latin typeface="Calibri"/>
              </a:rPr>
              <a:t>climat</a:t>
            </a:r>
            <a:r>
              <a:rPr lang="fr-FR" dirty="0">
                <a:solidFill>
                  <a:prstClr val="black"/>
                </a:solidFill>
                <a:latin typeface="Calibri"/>
              </a:rPr>
              <a:t> et des </a:t>
            </a:r>
            <a:r>
              <a:rPr lang="fr-FR" b="1" dirty="0">
                <a:solidFill>
                  <a:prstClr val="black"/>
                </a:solidFill>
                <a:latin typeface="Calibri"/>
              </a:rPr>
              <a:t>ressources en eau </a:t>
            </a:r>
          </a:p>
          <a:p>
            <a:pPr algn="just" defTabSz="914400"/>
            <a:r>
              <a:rPr lang="fr-FR" dirty="0">
                <a:solidFill>
                  <a:prstClr val="black"/>
                </a:solidFill>
                <a:latin typeface="Calibri"/>
              </a:rPr>
              <a:t>Mettre en cohérence les réseaux de mesures </a:t>
            </a:r>
          </a:p>
        </p:txBody>
      </p:sp>
      <p:cxnSp>
        <p:nvCxnSpPr>
          <p:cNvPr id="12" name="Connecteur droit 11">
            <a:extLst>
              <a:ext uri="{FF2B5EF4-FFF2-40B4-BE49-F238E27FC236}">
                <a16:creationId xmlns:a16="http://schemas.microsoft.com/office/drawing/2014/main" id="{EE45F508-42DA-48F8-BC44-66C3BDA8CA86}"/>
              </a:ext>
            </a:extLst>
          </p:cNvPr>
          <p:cNvCxnSpPr>
            <a:cxnSpLocks/>
            <a:stCxn id="5" idx="1"/>
            <a:endCxn id="4" idx="0"/>
          </p:cNvCxnSpPr>
          <p:nvPr/>
        </p:nvCxnSpPr>
        <p:spPr>
          <a:xfrm flipH="1">
            <a:off x="3659015" y="1413035"/>
            <a:ext cx="1920553" cy="7385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82F488E-82D5-4645-A87D-6484D7CF5621}"/>
              </a:ext>
            </a:extLst>
          </p:cNvPr>
          <p:cNvSpPr txBox="1"/>
          <p:nvPr/>
        </p:nvSpPr>
        <p:spPr>
          <a:xfrm>
            <a:off x="5940350" y="2012815"/>
            <a:ext cx="4561260" cy="646331"/>
          </a:xfrm>
          <a:prstGeom prst="rect">
            <a:avLst/>
          </a:prstGeom>
          <a:noFill/>
          <a:ln w="28575">
            <a:solidFill>
              <a:schemeClr val="accent3"/>
            </a:solidFill>
          </a:ln>
        </p:spPr>
        <p:txBody>
          <a:bodyPr wrap="square" rtlCol="0">
            <a:spAutoFit/>
          </a:bodyPr>
          <a:lstStyle/>
          <a:p>
            <a:pPr algn="just" defTabSz="914400"/>
            <a:r>
              <a:rPr lang="fr-FR" dirty="0">
                <a:solidFill>
                  <a:prstClr val="black"/>
                </a:solidFill>
                <a:latin typeface="Calibri"/>
              </a:rPr>
              <a:t>Diagnostiquer et prioriser les </a:t>
            </a:r>
            <a:r>
              <a:rPr lang="fr-FR" b="1" dirty="0">
                <a:solidFill>
                  <a:prstClr val="black"/>
                </a:solidFill>
                <a:latin typeface="Calibri"/>
              </a:rPr>
              <a:t>grands enjeux </a:t>
            </a:r>
            <a:r>
              <a:rPr lang="fr-FR" dirty="0">
                <a:solidFill>
                  <a:prstClr val="black"/>
                </a:solidFill>
                <a:latin typeface="Calibri"/>
              </a:rPr>
              <a:t>Diagnostiquer la vulnérabilité des </a:t>
            </a:r>
            <a:r>
              <a:rPr lang="fr-FR" b="1" dirty="0">
                <a:solidFill>
                  <a:prstClr val="black"/>
                </a:solidFill>
                <a:latin typeface="Calibri"/>
              </a:rPr>
              <a:t>usages</a:t>
            </a:r>
            <a:r>
              <a:rPr lang="fr-FR" dirty="0">
                <a:solidFill>
                  <a:prstClr val="black"/>
                </a:solidFill>
                <a:latin typeface="Calibri"/>
              </a:rPr>
              <a:t> </a:t>
            </a:r>
          </a:p>
        </p:txBody>
      </p:sp>
      <p:cxnSp>
        <p:nvCxnSpPr>
          <p:cNvPr id="17" name="Connecteur droit 16">
            <a:extLst>
              <a:ext uri="{FF2B5EF4-FFF2-40B4-BE49-F238E27FC236}">
                <a16:creationId xmlns:a16="http://schemas.microsoft.com/office/drawing/2014/main" id="{D5AA1404-A1C9-4C6B-8F9F-B94393B0BB21}"/>
              </a:ext>
            </a:extLst>
          </p:cNvPr>
          <p:cNvCxnSpPr>
            <a:cxnSpLocks/>
            <a:stCxn id="15" idx="1"/>
          </p:cNvCxnSpPr>
          <p:nvPr/>
        </p:nvCxnSpPr>
        <p:spPr>
          <a:xfrm flipH="1">
            <a:off x="4727848" y="2335981"/>
            <a:ext cx="1212502" cy="33229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B531F464-6181-4367-A9F9-42EEFE5F261C}"/>
              </a:ext>
            </a:extLst>
          </p:cNvPr>
          <p:cNvSpPr txBox="1"/>
          <p:nvPr/>
        </p:nvSpPr>
        <p:spPr>
          <a:xfrm>
            <a:off x="5939606" y="2822734"/>
            <a:ext cx="4561260" cy="1477328"/>
          </a:xfrm>
          <a:prstGeom prst="rect">
            <a:avLst/>
          </a:prstGeom>
          <a:noFill/>
          <a:ln w="28575">
            <a:solidFill>
              <a:schemeClr val="accent4"/>
            </a:solidFill>
          </a:ln>
        </p:spPr>
        <p:txBody>
          <a:bodyPr wrap="square" rtlCol="0">
            <a:spAutoFit/>
          </a:bodyPr>
          <a:lstStyle/>
          <a:p>
            <a:pPr algn="just" defTabSz="914400"/>
            <a:r>
              <a:rPr lang="fr-FR" dirty="0">
                <a:solidFill>
                  <a:prstClr val="black"/>
                </a:solidFill>
                <a:latin typeface="Calibri"/>
              </a:rPr>
              <a:t>Restitution des données climatiques et ressources en eau, des besoins en connaissance</a:t>
            </a:r>
          </a:p>
          <a:p>
            <a:pPr algn="just" defTabSz="914400"/>
            <a:r>
              <a:rPr lang="fr-FR" dirty="0">
                <a:solidFill>
                  <a:prstClr val="black"/>
                </a:solidFill>
                <a:latin typeface="Calibri"/>
              </a:rPr>
              <a:t>Co-construction de la vulnérabilité des enjeux </a:t>
            </a:r>
            <a:r>
              <a:rPr lang="fr-FR" dirty="0" err="1">
                <a:solidFill>
                  <a:prstClr val="black"/>
                </a:solidFill>
                <a:latin typeface="Calibri"/>
              </a:rPr>
              <a:t>etdes</a:t>
            </a:r>
            <a:r>
              <a:rPr lang="fr-FR" dirty="0">
                <a:solidFill>
                  <a:prstClr val="black"/>
                </a:solidFill>
                <a:latin typeface="Calibri"/>
              </a:rPr>
              <a:t> usages</a:t>
            </a:r>
          </a:p>
        </p:txBody>
      </p:sp>
      <p:cxnSp>
        <p:nvCxnSpPr>
          <p:cNvPr id="20" name="Connecteur droit 19">
            <a:extLst>
              <a:ext uri="{FF2B5EF4-FFF2-40B4-BE49-F238E27FC236}">
                <a16:creationId xmlns:a16="http://schemas.microsoft.com/office/drawing/2014/main" id="{F903ABB5-EF1F-41A1-9B4E-437B3BA7B070}"/>
              </a:ext>
            </a:extLst>
          </p:cNvPr>
          <p:cNvCxnSpPr>
            <a:cxnSpLocks/>
            <a:stCxn id="19" idx="1"/>
          </p:cNvCxnSpPr>
          <p:nvPr/>
        </p:nvCxnSpPr>
        <p:spPr>
          <a:xfrm flipH="1">
            <a:off x="4727848" y="3561399"/>
            <a:ext cx="1211758" cy="19250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DFCE0014-22D3-4FFD-BC27-9ADD8ABC8EEA}"/>
              </a:ext>
            </a:extLst>
          </p:cNvPr>
          <p:cNvSpPr txBox="1"/>
          <p:nvPr/>
        </p:nvSpPr>
        <p:spPr>
          <a:xfrm>
            <a:off x="5939606" y="4538354"/>
            <a:ext cx="4563626" cy="646331"/>
          </a:xfrm>
          <a:prstGeom prst="rect">
            <a:avLst/>
          </a:prstGeom>
          <a:noFill/>
          <a:ln w="28575">
            <a:solidFill>
              <a:schemeClr val="accent5"/>
            </a:solidFill>
          </a:ln>
        </p:spPr>
        <p:txBody>
          <a:bodyPr wrap="square" rtlCol="0">
            <a:spAutoFit/>
          </a:bodyPr>
          <a:lstStyle/>
          <a:p>
            <a:pPr algn="just" defTabSz="914400"/>
            <a:r>
              <a:rPr lang="fr-FR" dirty="0">
                <a:solidFill>
                  <a:prstClr val="black"/>
                </a:solidFill>
                <a:latin typeface="Calibri"/>
              </a:rPr>
              <a:t>Analyser les </a:t>
            </a:r>
            <a:r>
              <a:rPr lang="fr-FR" b="1" dirty="0">
                <a:solidFill>
                  <a:prstClr val="black"/>
                </a:solidFill>
                <a:latin typeface="Calibri"/>
              </a:rPr>
              <a:t>seuils de vulnérabilités </a:t>
            </a:r>
            <a:r>
              <a:rPr lang="fr-FR" dirty="0">
                <a:solidFill>
                  <a:prstClr val="black"/>
                </a:solidFill>
                <a:latin typeface="Calibri"/>
              </a:rPr>
              <a:t>d’usages ciblés</a:t>
            </a:r>
          </a:p>
        </p:txBody>
      </p:sp>
      <p:cxnSp>
        <p:nvCxnSpPr>
          <p:cNvPr id="24" name="Connecteur droit 23">
            <a:extLst>
              <a:ext uri="{FF2B5EF4-FFF2-40B4-BE49-F238E27FC236}">
                <a16:creationId xmlns:a16="http://schemas.microsoft.com/office/drawing/2014/main" id="{E9110B27-1386-4BEA-BA67-0279CB38BA0C}"/>
              </a:ext>
            </a:extLst>
          </p:cNvPr>
          <p:cNvCxnSpPr>
            <a:cxnSpLocks/>
            <a:stCxn id="23" idx="1"/>
          </p:cNvCxnSpPr>
          <p:nvPr/>
        </p:nvCxnSpPr>
        <p:spPr>
          <a:xfrm flipH="1" flipV="1">
            <a:off x="4499446" y="4730511"/>
            <a:ext cx="1440160" cy="131008"/>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4" name="Espace réservé de la date 1">
            <a:extLst>
              <a:ext uri="{FF2B5EF4-FFF2-40B4-BE49-F238E27FC236}">
                <a16:creationId xmlns:a16="http://schemas.microsoft.com/office/drawing/2014/main" id="{938234E9-67A3-435C-B188-7D612AF5531D}"/>
              </a:ext>
            </a:extLst>
          </p:cNvPr>
          <p:cNvSpPr>
            <a:spLocks noGrp="1"/>
          </p:cNvSpPr>
          <p:nvPr>
            <p:ph type="dt" sz="half" idx="10"/>
          </p:nvPr>
        </p:nvSpPr>
        <p:spPr>
          <a:xfrm>
            <a:off x="1981200" y="6356351"/>
            <a:ext cx="2133600" cy="365125"/>
          </a:xfrm>
        </p:spPr>
        <p:txBody>
          <a:bodyPr/>
          <a:lstStyle/>
          <a:p>
            <a:pPr defTabSz="914400"/>
            <a:r>
              <a:rPr lang="fr-FR" dirty="0">
                <a:solidFill>
                  <a:prstClr val="black">
                    <a:tint val="75000"/>
                  </a:prstClr>
                </a:solidFill>
                <a:latin typeface="Calibri"/>
              </a:rPr>
              <a:t>04/05/2023</a:t>
            </a:r>
          </a:p>
        </p:txBody>
      </p:sp>
      <p:sp>
        <p:nvSpPr>
          <p:cNvPr id="16" name="Espace réservé du pied de page 2">
            <a:extLst>
              <a:ext uri="{FF2B5EF4-FFF2-40B4-BE49-F238E27FC236}">
                <a16:creationId xmlns:a16="http://schemas.microsoft.com/office/drawing/2014/main" id="{84D3DDDF-358E-4223-83CC-B38FB2FED083}"/>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spTree>
    <p:extLst>
      <p:ext uri="{BB962C8B-B14F-4D97-AF65-F5344CB8AC3E}">
        <p14:creationId xmlns:p14="http://schemas.microsoft.com/office/powerpoint/2010/main" val="362886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C096B-C66C-467F-BA99-823459F9BB7A}"/>
              </a:ext>
            </a:extLst>
          </p:cNvPr>
          <p:cNvSpPr>
            <a:spLocks noGrp="1"/>
          </p:cNvSpPr>
          <p:nvPr>
            <p:ph type="title"/>
          </p:nvPr>
        </p:nvSpPr>
        <p:spPr>
          <a:xfrm>
            <a:off x="3143672" y="188640"/>
            <a:ext cx="7067128" cy="1143000"/>
          </a:xfrm>
        </p:spPr>
        <p:txBody>
          <a:bodyPr>
            <a:normAutofit fontScale="90000"/>
          </a:bodyPr>
          <a:lstStyle/>
          <a:p>
            <a:r>
              <a:rPr lang="fr-FR" sz="3600" b="1" dirty="0"/>
              <a:t>Gouvernance</a:t>
            </a:r>
            <a:br>
              <a:rPr lang="fr-FR" dirty="0"/>
            </a:br>
            <a:endParaRPr lang="fr-FR" dirty="0"/>
          </a:p>
        </p:txBody>
      </p:sp>
      <p:sp>
        <p:nvSpPr>
          <p:cNvPr id="6" name="Espace réservé du numéro de diapositive 5">
            <a:extLst>
              <a:ext uri="{FF2B5EF4-FFF2-40B4-BE49-F238E27FC236}">
                <a16:creationId xmlns:a16="http://schemas.microsoft.com/office/drawing/2014/main" id="{23632774-1E89-4F85-9578-442CB2FCFEBD}"/>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26</a:t>
            </a:fld>
            <a:endParaRPr lang="fr-FR">
              <a:solidFill>
                <a:prstClr val="black">
                  <a:tint val="75000"/>
                </a:prstClr>
              </a:solidFill>
              <a:latin typeface="Calibri"/>
            </a:endParaRPr>
          </a:p>
        </p:txBody>
      </p:sp>
      <p:grpSp>
        <p:nvGrpSpPr>
          <p:cNvPr id="62" name="Groupe 61">
            <a:extLst>
              <a:ext uri="{FF2B5EF4-FFF2-40B4-BE49-F238E27FC236}">
                <a16:creationId xmlns:a16="http://schemas.microsoft.com/office/drawing/2014/main" id="{C205257B-586C-407B-9D80-7CAF54DDD003}"/>
              </a:ext>
            </a:extLst>
          </p:cNvPr>
          <p:cNvGrpSpPr/>
          <p:nvPr/>
        </p:nvGrpSpPr>
        <p:grpSpPr>
          <a:xfrm>
            <a:off x="2163223" y="731423"/>
            <a:ext cx="2928876" cy="2979675"/>
            <a:chOff x="176451" y="1768734"/>
            <a:chExt cx="2928876" cy="2979675"/>
          </a:xfrm>
        </p:grpSpPr>
        <p:sp>
          <p:nvSpPr>
            <p:cNvPr id="10" name="Rectangle : coins arrondis 9">
              <a:extLst>
                <a:ext uri="{FF2B5EF4-FFF2-40B4-BE49-F238E27FC236}">
                  <a16:creationId xmlns:a16="http://schemas.microsoft.com/office/drawing/2014/main" id="{46590359-54C1-BD2E-0CF6-7EEEBDB8C477}"/>
                </a:ext>
              </a:extLst>
            </p:cNvPr>
            <p:cNvSpPr/>
            <p:nvPr/>
          </p:nvSpPr>
          <p:spPr>
            <a:xfrm>
              <a:off x="264524" y="1768734"/>
              <a:ext cx="2840803" cy="2979675"/>
            </a:xfrm>
            <a:prstGeom prst="roundRect">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solidFill>
                  <a:prstClr val="white"/>
                </a:solidFill>
                <a:latin typeface="Calibri"/>
              </a:endParaRPr>
            </a:p>
          </p:txBody>
        </p:sp>
        <p:sp>
          <p:nvSpPr>
            <p:cNvPr id="12" name="ZoneTexte 31">
              <a:extLst>
                <a:ext uri="{FF2B5EF4-FFF2-40B4-BE49-F238E27FC236}">
                  <a16:creationId xmlns:a16="http://schemas.microsoft.com/office/drawing/2014/main" id="{733997B4-D483-B43E-80AC-CB9EF9D72AAB}"/>
                </a:ext>
              </a:extLst>
            </p:cNvPr>
            <p:cNvSpPr txBox="1"/>
            <p:nvPr/>
          </p:nvSpPr>
          <p:spPr>
            <a:xfrm>
              <a:off x="335175" y="1780268"/>
              <a:ext cx="2517426"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b="1" dirty="0">
                  <a:solidFill>
                    <a:srgbClr val="0099CC"/>
                  </a:solidFill>
                  <a:latin typeface="AvantGarde LT CondMedium" panose="02000606020000020004" pitchFamily="2" charset="0"/>
                </a:rPr>
                <a:t>Comité technique</a:t>
              </a:r>
            </a:p>
          </p:txBody>
        </p:sp>
        <p:sp>
          <p:nvSpPr>
            <p:cNvPr id="15" name="ZoneTexte 49">
              <a:extLst>
                <a:ext uri="{FF2B5EF4-FFF2-40B4-BE49-F238E27FC236}">
                  <a16:creationId xmlns:a16="http://schemas.microsoft.com/office/drawing/2014/main" id="{392BAD98-D0C2-0C09-8B86-50F817FDFC8E}"/>
                </a:ext>
              </a:extLst>
            </p:cNvPr>
            <p:cNvSpPr txBox="1"/>
            <p:nvPr/>
          </p:nvSpPr>
          <p:spPr>
            <a:xfrm>
              <a:off x="2024896" y="2805511"/>
              <a:ext cx="1058213" cy="52322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Animateurs de CLE</a:t>
              </a:r>
            </a:p>
          </p:txBody>
        </p:sp>
        <p:pic>
          <p:nvPicPr>
            <p:cNvPr id="16" name="Image 15">
              <a:extLst>
                <a:ext uri="{FF2B5EF4-FFF2-40B4-BE49-F238E27FC236}">
                  <a16:creationId xmlns:a16="http://schemas.microsoft.com/office/drawing/2014/main" id="{E5D85D4D-BA24-6356-12B6-ADD734CCD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758" y="3337402"/>
              <a:ext cx="549592" cy="549592"/>
            </a:xfrm>
            <a:prstGeom prst="rect">
              <a:avLst/>
            </a:prstGeom>
          </p:spPr>
        </p:pic>
        <p:sp>
          <p:nvSpPr>
            <p:cNvPr id="17" name="ZoneTexte 53">
              <a:extLst>
                <a:ext uri="{FF2B5EF4-FFF2-40B4-BE49-F238E27FC236}">
                  <a16:creationId xmlns:a16="http://schemas.microsoft.com/office/drawing/2014/main" id="{3022280E-CB06-01C4-3861-1CF463D819BD}"/>
                </a:ext>
              </a:extLst>
            </p:cNvPr>
            <p:cNvSpPr txBox="1"/>
            <p:nvPr/>
          </p:nvSpPr>
          <p:spPr>
            <a:xfrm>
              <a:off x="315115" y="3921125"/>
              <a:ext cx="2675546" cy="707886"/>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Partenaires</a:t>
              </a:r>
            </a:p>
            <a:p>
              <a:pPr algn="ctr"/>
              <a:r>
                <a:rPr lang="fr-FR" sz="1400" b="1" dirty="0">
                  <a:solidFill>
                    <a:prstClr val="black"/>
                  </a:solidFill>
                  <a:latin typeface="AvantGarde LT CondMedium" panose="02000606020000020004" pitchFamily="2" charset="0"/>
                </a:rPr>
                <a:t>techniques et financiers </a:t>
              </a:r>
            </a:p>
            <a:p>
              <a:pPr algn="ctr"/>
              <a:r>
                <a:rPr lang="fr-FR" sz="1200" dirty="0">
                  <a:solidFill>
                    <a:prstClr val="black"/>
                  </a:solidFill>
                  <a:latin typeface="AvantGarde LT CondMedium" panose="02000606020000020004" pitchFamily="2" charset="0"/>
                </a:rPr>
                <a:t>(Agence de l’eau, DDT38, DREAL, OFB)</a:t>
              </a:r>
            </a:p>
          </p:txBody>
        </p:sp>
        <p:sp>
          <p:nvSpPr>
            <p:cNvPr id="19" name="ZoneTexte 57">
              <a:extLst>
                <a:ext uri="{FF2B5EF4-FFF2-40B4-BE49-F238E27FC236}">
                  <a16:creationId xmlns:a16="http://schemas.microsoft.com/office/drawing/2014/main" id="{2DE21522-97CA-42EC-D5AA-B8683096C2B9}"/>
                </a:ext>
              </a:extLst>
            </p:cNvPr>
            <p:cNvSpPr txBox="1"/>
            <p:nvPr/>
          </p:nvSpPr>
          <p:spPr>
            <a:xfrm>
              <a:off x="176451" y="2760291"/>
              <a:ext cx="1911338" cy="52322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ITC Avant Garde Std XLt Cn" panose="010B0306020202020204" pitchFamily="34" charset="0"/>
                </a:rPr>
                <a:t>Syndicats GEMAPIENS</a:t>
              </a:r>
            </a:p>
            <a:p>
              <a:pPr algn="ctr"/>
              <a:r>
                <a:rPr lang="fr-FR" sz="1400" b="1" dirty="0">
                  <a:solidFill>
                    <a:prstClr val="black"/>
                  </a:solidFill>
                  <a:latin typeface="ITC Avant Garde Std XLt Cn" panose="010B0306020202020204" pitchFamily="34" charset="0"/>
                </a:rPr>
                <a:t>Équipes techniques</a:t>
              </a:r>
            </a:p>
          </p:txBody>
        </p:sp>
        <p:pic>
          <p:nvPicPr>
            <p:cNvPr id="55" name="Image 54">
              <a:extLst>
                <a:ext uri="{FF2B5EF4-FFF2-40B4-BE49-F238E27FC236}">
                  <a16:creationId xmlns:a16="http://schemas.microsoft.com/office/drawing/2014/main" id="{D4A13D44-92C1-4010-AB8A-43316CF90F7F}"/>
                </a:ext>
              </a:extLst>
            </p:cNvPr>
            <p:cNvPicPr>
              <a:picLocks noChangeAspect="1"/>
            </p:cNvPicPr>
            <p:nvPr/>
          </p:nvPicPr>
          <p:blipFill>
            <a:blip r:embed="rId3"/>
            <a:stretch>
              <a:fillRect/>
            </a:stretch>
          </p:blipFill>
          <p:spPr>
            <a:xfrm>
              <a:off x="785061" y="2250692"/>
              <a:ext cx="523221" cy="523221"/>
            </a:xfrm>
            <a:prstGeom prst="rect">
              <a:avLst/>
            </a:prstGeom>
          </p:spPr>
        </p:pic>
        <p:pic>
          <p:nvPicPr>
            <p:cNvPr id="56" name="Image 55">
              <a:extLst>
                <a:ext uri="{FF2B5EF4-FFF2-40B4-BE49-F238E27FC236}">
                  <a16:creationId xmlns:a16="http://schemas.microsoft.com/office/drawing/2014/main" id="{0500B8BD-946F-4FB8-9818-D752D70357D5}"/>
                </a:ext>
              </a:extLst>
            </p:cNvPr>
            <p:cNvPicPr>
              <a:picLocks noChangeAspect="1"/>
            </p:cNvPicPr>
            <p:nvPr/>
          </p:nvPicPr>
          <p:blipFill>
            <a:blip r:embed="rId4"/>
            <a:stretch>
              <a:fillRect/>
            </a:stretch>
          </p:blipFill>
          <p:spPr>
            <a:xfrm>
              <a:off x="2309242" y="2231316"/>
              <a:ext cx="431649" cy="431649"/>
            </a:xfrm>
            <a:prstGeom prst="rect">
              <a:avLst/>
            </a:prstGeom>
          </p:spPr>
        </p:pic>
      </p:grpSp>
      <p:grpSp>
        <p:nvGrpSpPr>
          <p:cNvPr id="63" name="Groupe 62">
            <a:extLst>
              <a:ext uri="{FF2B5EF4-FFF2-40B4-BE49-F238E27FC236}">
                <a16:creationId xmlns:a16="http://schemas.microsoft.com/office/drawing/2014/main" id="{E010E3B8-CE0C-4CB0-8C5D-97074A75E2EC}"/>
              </a:ext>
            </a:extLst>
          </p:cNvPr>
          <p:cNvGrpSpPr/>
          <p:nvPr/>
        </p:nvGrpSpPr>
        <p:grpSpPr>
          <a:xfrm>
            <a:off x="2202154" y="3781411"/>
            <a:ext cx="2998615" cy="2991996"/>
            <a:chOff x="3522689" y="2076432"/>
            <a:chExt cx="2998615" cy="2991996"/>
          </a:xfrm>
        </p:grpSpPr>
        <p:sp>
          <p:nvSpPr>
            <p:cNvPr id="8" name="Rectangle : coins arrondis 7">
              <a:extLst>
                <a:ext uri="{FF2B5EF4-FFF2-40B4-BE49-F238E27FC236}">
                  <a16:creationId xmlns:a16="http://schemas.microsoft.com/office/drawing/2014/main" id="{E9594896-7D7F-1626-F7A9-E27B59283FD8}"/>
                </a:ext>
              </a:extLst>
            </p:cNvPr>
            <p:cNvSpPr/>
            <p:nvPr/>
          </p:nvSpPr>
          <p:spPr>
            <a:xfrm>
              <a:off x="3625865" y="2108637"/>
              <a:ext cx="2810254" cy="2959791"/>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latin typeface="Calibri"/>
              </a:endParaRPr>
            </a:p>
          </p:txBody>
        </p:sp>
        <p:pic>
          <p:nvPicPr>
            <p:cNvPr id="22" name="Image 21">
              <a:extLst>
                <a:ext uri="{FF2B5EF4-FFF2-40B4-BE49-F238E27FC236}">
                  <a16:creationId xmlns:a16="http://schemas.microsoft.com/office/drawing/2014/main" id="{4A442732-4DAB-FD38-2528-0B3E398E4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0555" y="3623511"/>
              <a:ext cx="549592" cy="549592"/>
            </a:xfrm>
            <a:prstGeom prst="rect">
              <a:avLst/>
            </a:prstGeom>
          </p:spPr>
        </p:pic>
        <p:sp>
          <p:nvSpPr>
            <p:cNvPr id="23" name="ZoneTexte 71">
              <a:extLst>
                <a:ext uri="{FF2B5EF4-FFF2-40B4-BE49-F238E27FC236}">
                  <a16:creationId xmlns:a16="http://schemas.microsoft.com/office/drawing/2014/main" id="{24A017AA-613D-A6CF-4CB0-13CB2A5154DB}"/>
                </a:ext>
              </a:extLst>
            </p:cNvPr>
            <p:cNvSpPr txBox="1"/>
            <p:nvPr/>
          </p:nvSpPr>
          <p:spPr>
            <a:xfrm>
              <a:off x="3601386" y="4145098"/>
              <a:ext cx="2762054" cy="92333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Partenaires</a:t>
              </a:r>
            </a:p>
            <a:p>
              <a:pPr algn="ctr"/>
              <a:r>
                <a:rPr lang="fr-FR" sz="1400" b="1" dirty="0">
                  <a:solidFill>
                    <a:prstClr val="black"/>
                  </a:solidFill>
                  <a:latin typeface="AvantGarde LT CondMedium" panose="02000606020000020004" pitchFamily="2" charset="0"/>
                </a:rPr>
                <a:t>techniques et financiers </a:t>
              </a:r>
              <a:r>
                <a:rPr lang="fr-FR" sz="1200" dirty="0">
                  <a:solidFill>
                    <a:prstClr val="black"/>
                  </a:solidFill>
                  <a:latin typeface="AvantGarde LT CondMedium" panose="02000606020000020004" pitchFamily="2" charset="0"/>
                </a:rPr>
                <a:t>(</a:t>
              </a:r>
              <a:r>
                <a:rPr lang="fr-FR" sz="1200" dirty="0">
                  <a:ln w="0"/>
                  <a:solidFill>
                    <a:prstClr val="black"/>
                  </a:solidFill>
                  <a:effectLst>
                    <a:outerShdw blurRad="38100" dist="19050" dir="2700000" algn="tl" rotWithShape="0">
                      <a:prstClr val="black">
                        <a:alpha val="40000"/>
                      </a:prstClr>
                    </a:outerShdw>
                  </a:effectLst>
                  <a:latin typeface="Calibri"/>
                </a:rPr>
                <a:t>DDT 38</a:t>
              </a:r>
            </a:p>
            <a:p>
              <a:pPr algn="ctr"/>
              <a:r>
                <a:rPr lang="fr-FR" sz="1200" dirty="0">
                  <a:ln w="0"/>
                  <a:solidFill>
                    <a:prstClr val="black"/>
                  </a:solidFill>
                  <a:effectLst>
                    <a:outerShdw blurRad="38100" dist="19050" dir="2700000" algn="tl" rotWithShape="0">
                      <a:prstClr val="black">
                        <a:alpha val="40000"/>
                      </a:prstClr>
                    </a:outerShdw>
                  </a:effectLst>
                  <a:latin typeface="Calibri"/>
                </a:rPr>
                <a:t>DREAL, OFB, Agence de l’eau)</a:t>
              </a:r>
            </a:p>
            <a:p>
              <a:pPr algn="ctr"/>
              <a:endParaRPr lang="fr-FR" sz="1400" b="1" i="1" dirty="0">
                <a:solidFill>
                  <a:prstClr val="black"/>
                </a:solidFill>
                <a:latin typeface="ITC Avant Garde Std XLt Cn" panose="010B0306020202020204" pitchFamily="34" charset="0"/>
              </a:endParaRPr>
            </a:p>
          </p:txBody>
        </p:sp>
        <p:sp>
          <p:nvSpPr>
            <p:cNvPr id="27" name="ZoneTexte 75">
              <a:extLst>
                <a:ext uri="{FF2B5EF4-FFF2-40B4-BE49-F238E27FC236}">
                  <a16:creationId xmlns:a16="http://schemas.microsoft.com/office/drawing/2014/main" id="{025B6A79-A5FA-7F42-C04D-09350E774F7F}"/>
                </a:ext>
              </a:extLst>
            </p:cNvPr>
            <p:cNvSpPr txBox="1"/>
            <p:nvPr/>
          </p:nvSpPr>
          <p:spPr>
            <a:xfrm>
              <a:off x="3772279" y="2076432"/>
              <a:ext cx="2517426"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b="1" dirty="0">
                  <a:solidFill>
                    <a:prstClr val="white">
                      <a:lumMod val="50000"/>
                    </a:prstClr>
                  </a:solidFill>
                  <a:latin typeface="AvantGarde LT CondMedium" panose="02000606020000020004" pitchFamily="2" charset="0"/>
                </a:rPr>
                <a:t>Comité de pilotage</a:t>
              </a:r>
            </a:p>
          </p:txBody>
        </p:sp>
        <p:pic>
          <p:nvPicPr>
            <p:cNvPr id="57" name="Image 56">
              <a:extLst>
                <a:ext uri="{FF2B5EF4-FFF2-40B4-BE49-F238E27FC236}">
                  <a16:creationId xmlns:a16="http://schemas.microsoft.com/office/drawing/2014/main" id="{87937928-27E4-4594-B1A9-117FEA173A54}"/>
                </a:ext>
              </a:extLst>
            </p:cNvPr>
            <p:cNvPicPr>
              <a:picLocks noChangeAspect="1"/>
            </p:cNvPicPr>
            <p:nvPr/>
          </p:nvPicPr>
          <p:blipFill>
            <a:blip r:embed="rId3"/>
            <a:stretch>
              <a:fillRect/>
            </a:stretch>
          </p:blipFill>
          <p:spPr>
            <a:xfrm>
              <a:off x="3886396" y="2513126"/>
              <a:ext cx="523221" cy="523221"/>
            </a:xfrm>
            <a:prstGeom prst="rect">
              <a:avLst/>
            </a:prstGeom>
          </p:spPr>
        </p:pic>
        <p:sp>
          <p:nvSpPr>
            <p:cNvPr id="58" name="ZoneTexte 57">
              <a:extLst>
                <a:ext uri="{FF2B5EF4-FFF2-40B4-BE49-F238E27FC236}">
                  <a16:creationId xmlns:a16="http://schemas.microsoft.com/office/drawing/2014/main" id="{0DE2AC4D-94CE-490C-A2E6-0507C2005F6B}"/>
                </a:ext>
              </a:extLst>
            </p:cNvPr>
            <p:cNvSpPr txBox="1"/>
            <p:nvPr/>
          </p:nvSpPr>
          <p:spPr>
            <a:xfrm>
              <a:off x="3522689" y="3028932"/>
              <a:ext cx="1911338" cy="52322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ITC Avant Garde Std XLt Cn" panose="010B0306020202020204" pitchFamily="34" charset="0"/>
                </a:rPr>
                <a:t>Syndicats GEMAPIENS</a:t>
              </a:r>
            </a:p>
            <a:p>
              <a:pPr algn="ctr"/>
              <a:r>
                <a:rPr lang="fr-FR" sz="1400" b="1" dirty="0">
                  <a:solidFill>
                    <a:prstClr val="black"/>
                  </a:solidFill>
                  <a:latin typeface="ITC Avant Garde Std XLt Cn" panose="010B0306020202020204" pitchFamily="34" charset="0"/>
                </a:rPr>
                <a:t>élus</a:t>
              </a:r>
            </a:p>
          </p:txBody>
        </p:sp>
        <p:pic>
          <p:nvPicPr>
            <p:cNvPr id="59" name="Image 58">
              <a:extLst>
                <a:ext uri="{FF2B5EF4-FFF2-40B4-BE49-F238E27FC236}">
                  <a16:creationId xmlns:a16="http://schemas.microsoft.com/office/drawing/2014/main" id="{5E84E79E-788D-4A3B-88DA-B46422690D2A}"/>
                </a:ext>
              </a:extLst>
            </p:cNvPr>
            <p:cNvPicPr>
              <a:picLocks noChangeAspect="1"/>
            </p:cNvPicPr>
            <p:nvPr/>
          </p:nvPicPr>
          <p:blipFill>
            <a:blip r:embed="rId4"/>
            <a:stretch>
              <a:fillRect/>
            </a:stretch>
          </p:blipFill>
          <p:spPr>
            <a:xfrm>
              <a:off x="5637864" y="2773015"/>
              <a:ext cx="431649" cy="431649"/>
            </a:xfrm>
            <a:prstGeom prst="rect">
              <a:avLst/>
            </a:prstGeom>
          </p:spPr>
        </p:pic>
        <p:sp>
          <p:nvSpPr>
            <p:cNvPr id="60" name="ZoneTexte 49">
              <a:extLst>
                <a:ext uri="{FF2B5EF4-FFF2-40B4-BE49-F238E27FC236}">
                  <a16:creationId xmlns:a16="http://schemas.microsoft.com/office/drawing/2014/main" id="{E8DEA0FF-9CD9-43E7-A64A-53EE68595155}"/>
                </a:ext>
              </a:extLst>
            </p:cNvPr>
            <p:cNvSpPr txBox="1"/>
            <p:nvPr/>
          </p:nvSpPr>
          <p:spPr>
            <a:xfrm>
              <a:off x="5202560" y="3244781"/>
              <a:ext cx="1318744" cy="52322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Présidents de CLE</a:t>
              </a:r>
            </a:p>
          </p:txBody>
        </p:sp>
      </p:grpSp>
      <p:grpSp>
        <p:nvGrpSpPr>
          <p:cNvPr id="28" name="Groupe 27">
            <a:extLst>
              <a:ext uri="{FF2B5EF4-FFF2-40B4-BE49-F238E27FC236}">
                <a16:creationId xmlns:a16="http://schemas.microsoft.com/office/drawing/2014/main" id="{664884A1-E69E-48AE-B43A-6FEF653C93CE}"/>
              </a:ext>
            </a:extLst>
          </p:cNvPr>
          <p:cNvGrpSpPr/>
          <p:nvPr/>
        </p:nvGrpSpPr>
        <p:grpSpPr>
          <a:xfrm>
            <a:off x="5492469" y="1180748"/>
            <a:ext cx="4808115" cy="5219848"/>
            <a:chOff x="339948" y="1017464"/>
            <a:chExt cx="4808115" cy="5219848"/>
          </a:xfrm>
        </p:grpSpPr>
        <p:grpSp>
          <p:nvGrpSpPr>
            <p:cNvPr id="29" name="Groupe 28">
              <a:extLst>
                <a:ext uri="{FF2B5EF4-FFF2-40B4-BE49-F238E27FC236}">
                  <a16:creationId xmlns:a16="http://schemas.microsoft.com/office/drawing/2014/main" id="{B5F4229C-3A38-42F0-8AC0-B5D8373DFF5F}"/>
                </a:ext>
              </a:extLst>
            </p:cNvPr>
            <p:cNvGrpSpPr/>
            <p:nvPr/>
          </p:nvGrpSpPr>
          <p:grpSpPr>
            <a:xfrm>
              <a:off x="339948" y="1052736"/>
              <a:ext cx="4808115" cy="5184576"/>
              <a:chOff x="4944217" y="1579058"/>
              <a:chExt cx="4808115" cy="4700172"/>
            </a:xfrm>
          </p:grpSpPr>
          <p:grpSp>
            <p:nvGrpSpPr>
              <p:cNvPr id="35" name="Groupe 34">
                <a:extLst>
                  <a:ext uri="{FF2B5EF4-FFF2-40B4-BE49-F238E27FC236}">
                    <a16:creationId xmlns:a16="http://schemas.microsoft.com/office/drawing/2014/main" id="{80C1C8A2-3B91-4B61-A98A-DB7D38B68F8C}"/>
                  </a:ext>
                </a:extLst>
              </p:cNvPr>
              <p:cNvGrpSpPr/>
              <p:nvPr/>
            </p:nvGrpSpPr>
            <p:grpSpPr>
              <a:xfrm>
                <a:off x="4944217" y="1579058"/>
                <a:ext cx="4808115" cy="4700172"/>
                <a:chOff x="6555610" y="906521"/>
                <a:chExt cx="4808115" cy="4700172"/>
              </a:xfrm>
            </p:grpSpPr>
            <p:sp>
              <p:nvSpPr>
                <p:cNvPr id="45" name="Rectangle : coins arrondis 44">
                  <a:extLst>
                    <a:ext uri="{FF2B5EF4-FFF2-40B4-BE49-F238E27FC236}">
                      <a16:creationId xmlns:a16="http://schemas.microsoft.com/office/drawing/2014/main" id="{8CA3BC53-FD15-4216-B950-1807519E67A9}"/>
                    </a:ext>
                  </a:extLst>
                </p:cNvPr>
                <p:cNvSpPr/>
                <p:nvPr/>
              </p:nvSpPr>
              <p:spPr>
                <a:xfrm>
                  <a:off x="6784758" y="906521"/>
                  <a:ext cx="4578967" cy="4700172"/>
                </a:xfrm>
                <a:prstGeom prst="roundRect">
                  <a:avLst/>
                </a:prstGeom>
                <a:solidFill>
                  <a:srgbClr val="E9E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latin typeface="Calibri"/>
                  </a:endParaRPr>
                </a:p>
              </p:txBody>
            </p:sp>
            <p:grpSp>
              <p:nvGrpSpPr>
                <p:cNvPr id="46" name="Groupe 45">
                  <a:extLst>
                    <a:ext uri="{FF2B5EF4-FFF2-40B4-BE49-F238E27FC236}">
                      <a16:creationId xmlns:a16="http://schemas.microsoft.com/office/drawing/2014/main" id="{06D6DDCE-2BF3-48CB-B4FC-3D527240863D}"/>
                    </a:ext>
                  </a:extLst>
                </p:cNvPr>
                <p:cNvGrpSpPr/>
                <p:nvPr/>
              </p:nvGrpSpPr>
              <p:grpSpPr>
                <a:xfrm>
                  <a:off x="7266740" y="4786803"/>
                  <a:ext cx="3376478" cy="788261"/>
                  <a:chOff x="8677232" y="4936289"/>
                  <a:chExt cx="2859002" cy="788261"/>
                </a:xfrm>
              </p:grpSpPr>
              <p:pic>
                <p:nvPicPr>
                  <p:cNvPr id="68" name="Image 67">
                    <a:extLst>
                      <a:ext uri="{FF2B5EF4-FFF2-40B4-BE49-F238E27FC236}">
                        <a16:creationId xmlns:a16="http://schemas.microsoft.com/office/drawing/2014/main" id="{0AFF9784-56DF-446B-9962-26693672C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9581" y="4936289"/>
                    <a:ext cx="510733" cy="510733"/>
                  </a:xfrm>
                  <a:prstGeom prst="rect">
                    <a:avLst/>
                  </a:prstGeom>
                </p:spPr>
              </p:pic>
              <p:sp>
                <p:nvSpPr>
                  <p:cNvPr id="69" name="ZoneTexte 84">
                    <a:extLst>
                      <a:ext uri="{FF2B5EF4-FFF2-40B4-BE49-F238E27FC236}">
                        <a16:creationId xmlns:a16="http://schemas.microsoft.com/office/drawing/2014/main" id="{F12C1913-3D07-436A-874B-95BD32AA8FB1}"/>
                      </a:ext>
                    </a:extLst>
                  </p:cNvPr>
                  <p:cNvSpPr txBox="1"/>
                  <p:nvPr/>
                </p:nvSpPr>
                <p:spPr>
                  <a:xfrm>
                    <a:off x="8677232" y="5445529"/>
                    <a:ext cx="2859002" cy="279021"/>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Partenaires techniques et financiers</a:t>
                    </a:r>
                    <a:endParaRPr lang="fr-FR" sz="1400" b="1" i="1" dirty="0">
                      <a:solidFill>
                        <a:prstClr val="black"/>
                      </a:solidFill>
                      <a:latin typeface="ITC Avant Garde Std XLt Cn" panose="010B0306020202020204" pitchFamily="34" charset="0"/>
                    </a:endParaRPr>
                  </a:p>
                </p:txBody>
              </p:sp>
            </p:grpSp>
            <p:grpSp>
              <p:nvGrpSpPr>
                <p:cNvPr id="47" name="Groupe 46">
                  <a:extLst>
                    <a:ext uri="{FF2B5EF4-FFF2-40B4-BE49-F238E27FC236}">
                      <a16:creationId xmlns:a16="http://schemas.microsoft.com/office/drawing/2014/main" id="{D2C81F0D-9E57-4223-99CF-93525B0F3FB4}"/>
                    </a:ext>
                  </a:extLst>
                </p:cNvPr>
                <p:cNvGrpSpPr/>
                <p:nvPr/>
              </p:nvGrpSpPr>
              <p:grpSpPr>
                <a:xfrm>
                  <a:off x="9948112" y="3136528"/>
                  <a:ext cx="1125651" cy="1391078"/>
                  <a:chOff x="10935532" y="3346174"/>
                  <a:chExt cx="1055213" cy="1391078"/>
                </a:xfrm>
              </p:grpSpPr>
              <p:sp>
                <p:nvSpPr>
                  <p:cNvPr id="66" name="ZoneTexte 80">
                    <a:extLst>
                      <a:ext uri="{FF2B5EF4-FFF2-40B4-BE49-F238E27FC236}">
                        <a16:creationId xmlns:a16="http://schemas.microsoft.com/office/drawing/2014/main" id="{D1E5570A-8776-42E2-9FA8-345D726C3B3A}"/>
                      </a:ext>
                    </a:extLst>
                  </p:cNvPr>
                  <p:cNvSpPr txBox="1"/>
                  <p:nvPr/>
                </p:nvSpPr>
                <p:spPr>
                  <a:xfrm>
                    <a:off x="10935532" y="3872289"/>
                    <a:ext cx="1055213" cy="86496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Associations (pêche, environnement)</a:t>
                    </a:r>
                  </a:p>
                </p:txBody>
              </p:sp>
              <p:pic>
                <p:nvPicPr>
                  <p:cNvPr id="67" name="Picture 2">
                    <a:extLst>
                      <a:ext uri="{FF2B5EF4-FFF2-40B4-BE49-F238E27FC236}">
                        <a16:creationId xmlns:a16="http://schemas.microsoft.com/office/drawing/2014/main" id="{9BAE7DE4-772A-46B2-9D3E-8A76806CB3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5533" y="3346174"/>
                    <a:ext cx="499506" cy="5096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e 47">
                  <a:extLst>
                    <a:ext uri="{FF2B5EF4-FFF2-40B4-BE49-F238E27FC236}">
                      <a16:creationId xmlns:a16="http://schemas.microsoft.com/office/drawing/2014/main" id="{6630D16D-BB31-4525-9EBA-16FFFFF7131B}"/>
                    </a:ext>
                  </a:extLst>
                </p:cNvPr>
                <p:cNvGrpSpPr/>
                <p:nvPr/>
              </p:nvGrpSpPr>
              <p:grpSpPr>
                <a:xfrm>
                  <a:off x="9266237" y="1984945"/>
                  <a:ext cx="1873082" cy="1028036"/>
                  <a:chOff x="10295525" y="2009652"/>
                  <a:chExt cx="1873082" cy="1028036"/>
                </a:xfrm>
              </p:grpSpPr>
              <p:sp>
                <p:nvSpPr>
                  <p:cNvPr id="64" name="ZoneTexte 81">
                    <a:extLst>
                      <a:ext uri="{FF2B5EF4-FFF2-40B4-BE49-F238E27FC236}">
                        <a16:creationId xmlns:a16="http://schemas.microsoft.com/office/drawing/2014/main" id="{EE2FA5C5-F56B-48D4-82F6-0D910AD71436}"/>
                      </a:ext>
                    </a:extLst>
                  </p:cNvPr>
                  <p:cNvSpPr txBox="1"/>
                  <p:nvPr/>
                </p:nvSpPr>
                <p:spPr>
                  <a:xfrm>
                    <a:off x="10295525" y="2563354"/>
                    <a:ext cx="1873082" cy="47433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Chambre d’agriculture / ADI 38 / OUGC 38</a:t>
                    </a:r>
                  </a:p>
                </p:txBody>
              </p:sp>
              <p:pic>
                <p:nvPicPr>
                  <p:cNvPr id="65" name="Image 64">
                    <a:extLst>
                      <a:ext uri="{FF2B5EF4-FFF2-40B4-BE49-F238E27FC236}">
                        <a16:creationId xmlns:a16="http://schemas.microsoft.com/office/drawing/2014/main" id="{64FD27F3-E492-4D8F-A6D5-8FCD7AD0CC6B}"/>
                      </a:ext>
                    </a:extLst>
                  </p:cNvPr>
                  <p:cNvPicPr>
                    <a:picLocks noChangeAspect="1"/>
                  </p:cNvPicPr>
                  <p:nvPr/>
                </p:nvPicPr>
                <p:blipFill>
                  <a:blip r:embed="rId7"/>
                  <a:stretch>
                    <a:fillRect/>
                  </a:stretch>
                </p:blipFill>
                <p:spPr>
                  <a:xfrm>
                    <a:off x="10692746" y="2009652"/>
                    <a:ext cx="499506" cy="499506"/>
                  </a:xfrm>
                  <a:prstGeom prst="rect">
                    <a:avLst/>
                  </a:prstGeom>
                </p:spPr>
              </p:pic>
            </p:grpSp>
            <p:grpSp>
              <p:nvGrpSpPr>
                <p:cNvPr id="49" name="Groupe 48">
                  <a:extLst>
                    <a:ext uri="{FF2B5EF4-FFF2-40B4-BE49-F238E27FC236}">
                      <a16:creationId xmlns:a16="http://schemas.microsoft.com/office/drawing/2014/main" id="{ACCA2CBC-3AAC-4911-9219-127A9ED0C522}"/>
                    </a:ext>
                  </a:extLst>
                </p:cNvPr>
                <p:cNvGrpSpPr/>
                <p:nvPr/>
              </p:nvGrpSpPr>
              <p:grpSpPr>
                <a:xfrm>
                  <a:off x="6555610" y="2110053"/>
                  <a:ext cx="1374808" cy="820600"/>
                  <a:chOff x="7729282" y="2187721"/>
                  <a:chExt cx="1374808" cy="820600"/>
                </a:xfrm>
              </p:grpSpPr>
              <p:sp>
                <p:nvSpPr>
                  <p:cNvPr id="54" name="ZoneTexte 82">
                    <a:extLst>
                      <a:ext uri="{FF2B5EF4-FFF2-40B4-BE49-F238E27FC236}">
                        <a16:creationId xmlns:a16="http://schemas.microsoft.com/office/drawing/2014/main" id="{DC62E89D-3CBB-4E2B-B201-EAA958171D2C}"/>
                      </a:ext>
                    </a:extLst>
                  </p:cNvPr>
                  <p:cNvSpPr txBox="1"/>
                  <p:nvPr/>
                </p:nvSpPr>
                <p:spPr>
                  <a:xfrm>
                    <a:off x="7729282" y="2729300"/>
                    <a:ext cx="1374808" cy="2790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Industriels</a:t>
                    </a:r>
                  </a:p>
                </p:txBody>
              </p:sp>
              <p:pic>
                <p:nvPicPr>
                  <p:cNvPr id="61" name="Picture 4">
                    <a:extLst>
                      <a:ext uri="{FF2B5EF4-FFF2-40B4-BE49-F238E27FC236}">
                        <a16:creationId xmlns:a16="http://schemas.microsoft.com/office/drawing/2014/main" id="{40CAF548-990B-4542-BAB3-460AD23B4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2224" y="2187721"/>
                    <a:ext cx="528924" cy="5289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e 49">
                  <a:extLst>
                    <a:ext uri="{FF2B5EF4-FFF2-40B4-BE49-F238E27FC236}">
                      <a16:creationId xmlns:a16="http://schemas.microsoft.com/office/drawing/2014/main" id="{85B85598-941C-402C-A775-162D86929679}"/>
                    </a:ext>
                  </a:extLst>
                </p:cNvPr>
                <p:cNvGrpSpPr/>
                <p:nvPr/>
              </p:nvGrpSpPr>
              <p:grpSpPr>
                <a:xfrm>
                  <a:off x="9425749" y="959450"/>
                  <a:ext cx="1055213" cy="844992"/>
                  <a:chOff x="10455037" y="773172"/>
                  <a:chExt cx="1055213" cy="844992"/>
                </a:xfrm>
              </p:grpSpPr>
              <p:sp>
                <p:nvSpPr>
                  <p:cNvPr id="52" name="ZoneTexte 85">
                    <a:extLst>
                      <a:ext uri="{FF2B5EF4-FFF2-40B4-BE49-F238E27FC236}">
                        <a16:creationId xmlns:a16="http://schemas.microsoft.com/office/drawing/2014/main" id="{D7F52D24-A399-4DF3-B0EA-B06862B0AD05}"/>
                      </a:ext>
                    </a:extLst>
                  </p:cNvPr>
                  <p:cNvSpPr txBox="1"/>
                  <p:nvPr/>
                </p:nvSpPr>
                <p:spPr>
                  <a:xfrm>
                    <a:off x="10455037" y="1339143"/>
                    <a:ext cx="1055213" cy="2790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Élus</a:t>
                    </a:r>
                  </a:p>
                </p:txBody>
              </p:sp>
              <p:pic>
                <p:nvPicPr>
                  <p:cNvPr id="53" name="Picture 6">
                    <a:extLst>
                      <a:ext uri="{FF2B5EF4-FFF2-40B4-BE49-F238E27FC236}">
                        <a16:creationId xmlns:a16="http://schemas.microsoft.com/office/drawing/2014/main" id="{5FF22218-CA14-4B6E-A7D0-DB27A2608F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00781" y="773172"/>
                    <a:ext cx="531285" cy="531285"/>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ZoneTexte 87">
                  <a:extLst>
                    <a:ext uri="{FF2B5EF4-FFF2-40B4-BE49-F238E27FC236}">
                      <a16:creationId xmlns:a16="http://schemas.microsoft.com/office/drawing/2014/main" id="{E97570DA-7089-4D0C-9C52-43C441C63214}"/>
                    </a:ext>
                  </a:extLst>
                </p:cNvPr>
                <p:cNvSpPr txBox="1"/>
                <p:nvPr/>
              </p:nvSpPr>
              <p:spPr>
                <a:xfrm>
                  <a:off x="6676172" y="3588479"/>
                  <a:ext cx="2371460" cy="47433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EPCI en charge petit cycle de l’eau et PCAET</a:t>
                  </a:r>
                </a:p>
              </p:txBody>
            </p:sp>
          </p:grpSp>
          <p:pic>
            <p:nvPicPr>
              <p:cNvPr id="36" name="Image 35">
                <a:extLst>
                  <a:ext uri="{FF2B5EF4-FFF2-40B4-BE49-F238E27FC236}">
                    <a16:creationId xmlns:a16="http://schemas.microsoft.com/office/drawing/2014/main" id="{EC62BAD8-676D-4C65-899C-F7D1FA4621C4}"/>
                  </a:ext>
                </a:extLst>
              </p:cNvPr>
              <p:cNvPicPr>
                <a:picLocks noChangeAspect="1"/>
              </p:cNvPicPr>
              <p:nvPr/>
            </p:nvPicPr>
            <p:blipFill>
              <a:blip r:embed="rId10"/>
              <a:stretch>
                <a:fillRect/>
              </a:stretch>
            </p:blipFill>
            <p:spPr>
              <a:xfrm>
                <a:off x="5990896" y="3817987"/>
                <a:ext cx="448924" cy="448924"/>
              </a:xfrm>
              <a:prstGeom prst="rect">
                <a:avLst/>
              </a:prstGeom>
            </p:spPr>
          </p:pic>
          <p:pic>
            <p:nvPicPr>
              <p:cNvPr id="37" name="Image 36">
                <a:extLst>
                  <a:ext uri="{FF2B5EF4-FFF2-40B4-BE49-F238E27FC236}">
                    <a16:creationId xmlns:a16="http://schemas.microsoft.com/office/drawing/2014/main" id="{77C7C54A-E381-4FB2-B1DB-9AB3833873D1}"/>
                  </a:ext>
                </a:extLst>
              </p:cNvPr>
              <p:cNvPicPr>
                <a:picLocks noChangeAspect="1"/>
              </p:cNvPicPr>
              <p:nvPr/>
            </p:nvPicPr>
            <p:blipFill>
              <a:blip r:embed="rId11"/>
              <a:stretch>
                <a:fillRect/>
              </a:stretch>
            </p:blipFill>
            <p:spPr>
              <a:xfrm>
                <a:off x="5518521" y="3880916"/>
                <a:ext cx="317941" cy="317941"/>
              </a:xfrm>
              <a:prstGeom prst="rect">
                <a:avLst/>
              </a:prstGeom>
            </p:spPr>
          </p:pic>
          <p:pic>
            <p:nvPicPr>
              <p:cNvPr id="38" name="Image 37">
                <a:extLst>
                  <a:ext uri="{FF2B5EF4-FFF2-40B4-BE49-F238E27FC236}">
                    <a16:creationId xmlns:a16="http://schemas.microsoft.com/office/drawing/2014/main" id="{C2B54556-F952-4EE3-BCDE-E374F4E44C6D}"/>
                  </a:ext>
                </a:extLst>
              </p:cNvPr>
              <p:cNvPicPr>
                <a:picLocks noChangeAspect="1"/>
              </p:cNvPicPr>
              <p:nvPr/>
            </p:nvPicPr>
            <p:blipFill>
              <a:blip r:embed="rId12"/>
              <a:stretch>
                <a:fillRect/>
              </a:stretch>
            </p:blipFill>
            <p:spPr>
              <a:xfrm>
                <a:off x="6566214" y="3849292"/>
                <a:ext cx="359938" cy="359938"/>
              </a:xfrm>
              <a:prstGeom prst="rect">
                <a:avLst/>
              </a:prstGeom>
            </p:spPr>
          </p:pic>
          <p:pic>
            <p:nvPicPr>
              <p:cNvPr id="39" name="Image 38">
                <a:extLst>
                  <a:ext uri="{FF2B5EF4-FFF2-40B4-BE49-F238E27FC236}">
                    <a16:creationId xmlns:a16="http://schemas.microsoft.com/office/drawing/2014/main" id="{C58ADD2A-4F98-4A6A-ADC9-8F507FC9AF56}"/>
                  </a:ext>
                </a:extLst>
              </p:cNvPr>
              <p:cNvPicPr>
                <a:picLocks noChangeAspect="1"/>
              </p:cNvPicPr>
              <p:nvPr/>
            </p:nvPicPr>
            <p:blipFill>
              <a:blip r:embed="rId13"/>
              <a:stretch>
                <a:fillRect/>
              </a:stretch>
            </p:blipFill>
            <p:spPr>
              <a:xfrm>
                <a:off x="6491840" y="2807701"/>
                <a:ext cx="474616" cy="474616"/>
              </a:xfrm>
              <a:prstGeom prst="rect">
                <a:avLst/>
              </a:prstGeom>
            </p:spPr>
          </p:pic>
          <p:sp>
            <p:nvSpPr>
              <p:cNvPr id="40" name="ZoneTexte 82">
                <a:extLst>
                  <a:ext uri="{FF2B5EF4-FFF2-40B4-BE49-F238E27FC236}">
                    <a16:creationId xmlns:a16="http://schemas.microsoft.com/office/drawing/2014/main" id="{3395EB3F-8227-49A6-9B11-21A849F56F68}"/>
                  </a:ext>
                </a:extLst>
              </p:cNvPr>
              <p:cNvSpPr txBox="1"/>
              <p:nvPr/>
            </p:nvSpPr>
            <p:spPr>
              <a:xfrm>
                <a:off x="6157246" y="3308264"/>
                <a:ext cx="1374808" cy="2790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Hydroélectricité</a:t>
                </a:r>
              </a:p>
            </p:txBody>
          </p:sp>
          <p:sp>
            <p:nvSpPr>
              <p:cNvPr id="41" name="ZoneTexte 86">
                <a:extLst>
                  <a:ext uri="{FF2B5EF4-FFF2-40B4-BE49-F238E27FC236}">
                    <a16:creationId xmlns:a16="http://schemas.microsoft.com/office/drawing/2014/main" id="{D725C4AD-70F8-4586-AACD-98FCB136C983}"/>
                  </a:ext>
                </a:extLst>
              </p:cNvPr>
              <p:cNvSpPr txBox="1"/>
              <p:nvPr/>
            </p:nvSpPr>
            <p:spPr>
              <a:xfrm>
                <a:off x="7116825" y="4727460"/>
                <a:ext cx="1303562" cy="47433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Planification SCOT</a:t>
                </a:r>
              </a:p>
            </p:txBody>
          </p:sp>
          <p:pic>
            <p:nvPicPr>
              <p:cNvPr id="42" name="Image 41">
                <a:extLst>
                  <a:ext uri="{FF2B5EF4-FFF2-40B4-BE49-F238E27FC236}">
                    <a16:creationId xmlns:a16="http://schemas.microsoft.com/office/drawing/2014/main" id="{2045E77E-6F9D-47B2-A571-165A06B0366E}"/>
                  </a:ext>
                </a:extLst>
              </p:cNvPr>
              <p:cNvPicPr>
                <a:picLocks noChangeAspect="1"/>
              </p:cNvPicPr>
              <p:nvPr/>
            </p:nvPicPr>
            <p:blipFill>
              <a:blip r:embed="rId14"/>
              <a:stretch>
                <a:fillRect/>
              </a:stretch>
            </p:blipFill>
            <p:spPr>
              <a:xfrm>
                <a:off x="9013446" y="3771905"/>
                <a:ext cx="448925" cy="458018"/>
              </a:xfrm>
              <a:prstGeom prst="rect">
                <a:avLst/>
              </a:prstGeom>
            </p:spPr>
          </p:pic>
          <p:pic>
            <p:nvPicPr>
              <p:cNvPr id="43" name="Image 42">
                <a:extLst>
                  <a:ext uri="{FF2B5EF4-FFF2-40B4-BE49-F238E27FC236}">
                    <a16:creationId xmlns:a16="http://schemas.microsoft.com/office/drawing/2014/main" id="{7823CD47-F00D-415F-8658-C3BD6B5A7F31}"/>
                  </a:ext>
                </a:extLst>
              </p:cNvPr>
              <p:cNvPicPr>
                <a:picLocks noChangeAspect="1"/>
              </p:cNvPicPr>
              <p:nvPr/>
            </p:nvPicPr>
            <p:blipFill>
              <a:blip r:embed="rId15"/>
              <a:stretch>
                <a:fillRect/>
              </a:stretch>
            </p:blipFill>
            <p:spPr>
              <a:xfrm>
                <a:off x="8690602" y="2682937"/>
                <a:ext cx="469805" cy="469805"/>
              </a:xfrm>
              <a:prstGeom prst="rect">
                <a:avLst/>
              </a:prstGeom>
            </p:spPr>
          </p:pic>
          <p:pic>
            <p:nvPicPr>
              <p:cNvPr id="44" name="Image 43">
                <a:extLst>
                  <a:ext uri="{FF2B5EF4-FFF2-40B4-BE49-F238E27FC236}">
                    <a16:creationId xmlns:a16="http://schemas.microsoft.com/office/drawing/2014/main" id="{335B202D-5CEE-4B54-A01F-E050C017D8CF}"/>
                  </a:ext>
                </a:extLst>
              </p:cNvPr>
              <p:cNvPicPr>
                <a:picLocks noChangeAspect="1"/>
              </p:cNvPicPr>
              <p:nvPr/>
            </p:nvPicPr>
            <p:blipFill>
              <a:blip r:embed="rId16"/>
              <a:stretch>
                <a:fillRect/>
              </a:stretch>
            </p:blipFill>
            <p:spPr>
              <a:xfrm>
                <a:off x="7566299" y="4318689"/>
                <a:ext cx="404614" cy="404614"/>
              </a:xfrm>
              <a:prstGeom prst="rect">
                <a:avLst/>
              </a:prstGeom>
            </p:spPr>
          </p:pic>
        </p:grpSp>
        <p:sp>
          <p:nvSpPr>
            <p:cNvPr id="30" name="ZoneTexte 79">
              <a:extLst>
                <a:ext uri="{FF2B5EF4-FFF2-40B4-BE49-F238E27FC236}">
                  <a16:creationId xmlns:a16="http://schemas.microsoft.com/office/drawing/2014/main" id="{5FB9423A-6046-40CD-951D-D0B5DB6844D2}"/>
                </a:ext>
              </a:extLst>
            </p:cNvPr>
            <p:cNvSpPr txBox="1"/>
            <p:nvPr/>
          </p:nvSpPr>
          <p:spPr>
            <a:xfrm>
              <a:off x="600779" y="1017464"/>
              <a:ext cx="2762054"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000" b="1" dirty="0">
                  <a:solidFill>
                    <a:srgbClr val="7C880A"/>
                  </a:solidFill>
                  <a:latin typeface="AvantGarde LT CondMedium" panose="02000606020000020004" pitchFamily="2" charset="0"/>
                </a:rPr>
                <a:t>Comité usager</a:t>
              </a:r>
            </a:p>
          </p:txBody>
        </p:sp>
        <p:sp>
          <p:nvSpPr>
            <p:cNvPr id="31" name="ZoneTexte 49">
              <a:extLst>
                <a:ext uri="{FF2B5EF4-FFF2-40B4-BE49-F238E27FC236}">
                  <a16:creationId xmlns:a16="http://schemas.microsoft.com/office/drawing/2014/main" id="{08DD1323-A0C2-415C-9F40-FBA1EFA00978}"/>
                </a:ext>
              </a:extLst>
            </p:cNvPr>
            <p:cNvSpPr txBox="1"/>
            <p:nvPr/>
          </p:nvSpPr>
          <p:spPr>
            <a:xfrm>
              <a:off x="2272702" y="1890958"/>
              <a:ext cx="1058213"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AvantGarde LT CondMedium" panose="02000606020000020004" pitchFamily="2" charset="0"/>
                </a:rPr>
                <a:t>CLE</a:t>
              </a:r>
            </a:p>
          </p:txBody>
        </p:sp>
        <p:sp>
          <p:nvSpPr>
            <p:cNvPr id="32" name="ZoneTexte 57">
              <a:extLst>
                <a:ext uri="{FF2B5EF4-FFF2-40B4-BE49-F238E27FC236}">
                  <a16:creationId xmlns:a16="http://schemas.microsoft.com/office/drawing/2014/main" id="{7728E766-0C05-4FB8-B378-4AE0DA5D4BD7}"/>
                </a:ext>
              </a:extLst>
            </p:cNvPr>
            <p:cNvSpPr txBox="1"/>
            <p:nvPr/>
          </p:nvSpPr>
          <p:spPr>
            <a:xfrm>
              <a:off x="484670" y="1931493"/>
              <a:ext cx="1911338" cy="30777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dirty="0">
                  <a:solidFill>
                    <a:prstClr val="black"/>
                  </a:solidFill>
                  <a:latin typeface="ITC Avant Garde Std XLt Cn" panose="010B0306020202020204" pitchFamily="34" charset="0"/>
                </a:rPr>
                <a:t>Syndicats GEMAPIENS</a:t>
              </a:r>
            </a:p>
          </p:txBody>
        </p:sp>
        <p:pic>
          <p:nvPicPr>
            <p:cNvPr id="33" name="Image 32">
              <a:extLst>
                <a:ext uri="{FF2B5EF4-FFF2-40B4-BE49-F238E27FC236}">
                  <a16:creationId xmlns:a16="http://schemas.microsoft.com/office/drawing/2014/main" id="{CD961C33-26BB-4BDA-87E6-B2C904BD1E3E}"/>
                </a:ext>
              </a:extLst>
            </p:cNvPr>
            <p:cNvPicPr>
              <a:picLocks noChangeAspect="1"/>
            </p:cNvPicPr>
            <p:nvPr/>
          </p:nvPicPr>
          <p:blipFill>
            <a:blip r:embed="rId3"/>
            <a:stretch>
              <a:fillRect/>
            </a:stretch>
          </p:blipFill>
          <p:spPr>
            <a:xfrm>
              <a:off x="1093280" y="1421894"/>
              <a:ext cx="523221" cy="523221"/>
            </a:xfrm>
            <a:prstGeom prst="rect">
              <a:avLst/>
            </a:prstGeom>
          </p:spPr>
        </p:pic>
        <p:pic>
          <p:nvPicPr>
            <p:cNvPr id="34" name="Image 33">
              <a:extLst>
                <a:ext uri="{FF2B5EF4-FFF2-40B4-BE49-F238E27FC236}">
                  <a16:creationId xmlns:a16="http://schemas.microsoft.com/office/drawing/2014/main" id="{32870DC3-73F0-4EF4-AF06-24C90A27617B}"/>
                </a:ext>
              </a:extLst>
            </p:cNvPr>
            <p:cNvPicPr>
              <a:picLocks noChangeAspect="1"/>
            </p:cNvPicPr>
            <p:nvPr/>
          </p:nvPicPr>
          <p:blipFill>
            <a:blip r:embed="rId4"/>
            <a:stretch>
              <a:fillRect/>
            </a:stretch>
          </p:blipFill>
          <p:spPr>
            <a:xfrm>
              <a:off x="2549140" y="1432488"/>
              <a:ext cx="431649" cy="431649"/>
            </a:xfrm>
            <a:prstGeom prst="rect">
              <a:avLst/>
            </a:prstGeom>
          </p:spPr>
        </p:pic>
      </p:grpSp>
      <p:sp>
        <p:nvSpPr>
          <p:cNvPr id="70" name="ZoneTexte 64">
            <a:extLst>
              <a:ext uri="{FF2B5EF4-FFF2-40B4-BE49-F238E27FC236}">
                <a16:creationId xmlns:a16="http://schemas.microsoft.com/office/drawing/2014/main" id="{E2356569-C51F-4FF7-BB23-3479FB55C536}"/>
              </a:ext>
            </a:extLst>
          </p:cNvPr>
          <p:cNvSpPr txBox="1"/>
          <p:nvPr/>
        </p:nvSpPr>
        <p:spPr>
          <a:xfrm>
            <a:off x="5834671" y="795363"/>
            <a:ext cx="4365706"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008080"/>
                </a:solidFill>
                <a:latin typeface="ITC Avant Garde Std XLt Cn" panose="010B0306020202020204" pitchFamily="34" charset="0"/>
              </a:rPr>
              <a:t>Sensibilisation et ancrage territorial</a:t>
            </a:r>
          </a:p>
        </p:txBody>
      </p:sp>
      <p:sp>
        <p:nvSpPr>
          <p:cNvPr id="71" name="ZoneTexte 64">
            <a:extLst>
              <a:ext uri="{FF2B5EF4-FFF2-40B4-BE49-F238E27FC236}">
                <a16:creationId xmlns:a16="http://schemas.microsoft.com/office/drawing/2014/main" id="{4A529D86-9124-4363-8117-2B38AF40F8E3}"/>
              </a:ext>
            </a:extLst>
          </p:cNvPr>
          <p:cNvSpPr txBox="1"/>
          <p:nvPr/>
        </p:nvSpPr>
        <p:spPr>
          <a:xfrm>
            <a:off x="6677236" y="6444140"/>
            <a:ext cx="2814460"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008080"/>
                </a:solidFill>
                <a:latin typeface="ITC Avant Garde Std XLt Cn" panose="010B0306020202020204" pitchFamily="34" charset="0"/>
              </a:rPr>
              <a:t>Diffusion et co-construction</a:t>
            </a:r>
          </a:p>
        </p:txBody>
      </p:sp>
    </p:spTree>
    <p:extLst>
      <p:ext uri="{BB962C8B-B14F-4D97-AF65-F5344CB8AC3E}">
        <p14:creationId xmlns:p14="http://schemas.microsoft.com/office/powerpoint/2010/main" val="281431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8F733-7F2A-45C3-A525-60BE2FB722A8}"/>
              </a:ext>
            </a:extLst>
          </p:cNvPr>
          <p:cNvSpPr>
            <a:spLocks noGrp="1"/>
          </p:cNvSpPr>
          <p:nvPr>
            <p:ph type="title"/>
          </p:nvPr>
        </p:nvSpPr>
        <p:spPr>
          <a:xfrm>
            <a:off x="2752530" y="188640"/>
            <a:ext cx="7903029" cy="857250"/>
          </a:xfrm>
        </p:spPr>
        <p:txBody>
          <a:bodyPr>
            <a:noAutofit/>
          </a:bodyPr>
          <a:lstStyle/>
          <a:p>
            <a:r>
              <a:rPr lang="fr-FR" sz="3200" b="1" dirty="0"/>
              <a:t>Planning prévisionnel de l’étude </a:t>
            </a:r>
            <a:br>
              <a:rPr lang="fr-FR" sz="3200" b="1" dirty="0"/>
            </a:br>
            <a:r>
              <a:rPr lang="fr-FR" sz="3200" b="1" dirty="0"/>
              <a:t>eau &amp; changement climatique</a:t>
            </a:r>
          </a:p>
        </p:txBody>
      </p:sp>
      <p:sp>
        <p:nvSpPr>
          <p:cNvPr id="6" name="Espace réservé du numéro de diapositive 5">
            <a:extLst>
              <a:ext uri="{FF2B5EF4-FFF2-40B4-BE49-F238E27FC236}">
                <a16:creationId xmlns:a16="http://schemas.microsoft.com/office/drawing/2014/main" id="{31EF5910-B33D-4A30-A7A6-30546B238E76}"/>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27</a:t>
            </a:fld>
            <a:endParaRPr lang="fr-FR">
              <a:solidFill>
                <a:prstClr val="black">
                  <a:tint val="75000"/>
                </a:prstClr>
              </a:solidFill>
              <a:latin typeface="Calibri"/>
            </a:endParaRPr>
          </a:p>
        </p:txBody>
      </p:sp>
      <p:graphicFrame>
        <p:nvGraphicFramePr>
          <p:cNvPr id="10" name="Espace réservé du contenu 9">
            <a:extLst>
              <a:ext uri="{FF2B5EF4-FFF2-40B4-BE49-F238E27FC236}">
                <a16:creationId xmlns:a16="http://schemas.microsoft.com/office/drawing/2014/main" id="{8B77ABDA-F1CC-4E14-80B6-22F6635AB46C}"/>
              </a:ext>
            </a:extLst>
          </p:cNvPr>
          <p:cNvGraphicFramePr>
            <a:graphicFrameLocks noGrp="1"/>
          </p:cNvGraphicFramePr>
          <p:nvPr>
            <p:ph idx="1"/>
            <p:extLst/>
          </p:nvPr>
        </p:nvGraphicFramePr>
        <p:xfrm>
          <a:off x="1964260" y="2515895"/>
          <a:ext cx="8229600" cy="166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Flèche : bas 23">
            <a:extLst>
              <a:ext uri="{FF2B5EF4-FFF2-40B4-BE49-F238E27FC236}">
                <a16:creationId xmlns:a16="http://schemas.microsoft.com/office/drawing/2014/main" id="{7E4F4F15-3A86-4EB9-8DE3-3388AF212F2F}"/>
              </a:ext>
            </a:extLst>
          </p:cNvPr>
          <p:cNvSpPr/>
          <p:nvPr/>
        </p:nvSpPr>
        <p:spPr>
          <a:xfrm>
            <a:off x="3614565" y="2396373"/>
            <a:ext cx="257117" cy="4142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fr-FR" sz="1350">
              <a:solidFill>
                <a:prstClr val="white"/>
              </a:solidFill>
              <a:latin typeface="Calibri"/>
            </a:endParaRPr>
          </a:p>
        </p:txBody>
      </p:sp>
      <p:sp>
        <p:nvSpPr>
          <p:cNvPr id="26" name="ZoneTexte 25">
            <a:extLst>
              <a:ext uri="{FF2B5EF4-FFF2-40B4-BE49-F238E27FC236}">
                <a16:creationId xmlns:a16="http://schemas.microsoft.com/office/drawing/2014/main" id="{DA106AEE-2DC2-4F52-992C-00019B0EE8F7}"/>
              </a:ext>
            </a:extLst>
          </p:cNvPr>
          <p:cNvSpPr txBox="1"/>
          <p:nvPr/>
        </p:nvSpPr>
        <p:spPr>
          <a:xfrm>
            <a:off x="2384203" y="1818799"/>
            <a:ext cx="2667654" cy="507831"/>
          </a:xfrm>
          <a:prstGeom prst="rect">
            <a:avLst/>
          </a:prstGeom>
          <a:noFill/>
        </p:spPr>
        <p:txBody>
          <a:bodyPr wrap="none" rtlCol="0">
            <a:spAutoFit/>
          </a:bodyPr>
          <a:lstStyle/>
          <a:p>
            <a:pPr algn="ctr" defTabSz="914400"/>
            <a:r>
              <a:rPr lang="fr-FR" sz="1350" dirty="0">
                <a:solidFill>
                  <a:prstClr val="black"/>
                </a:solidFill>
                <a:latin typeface="Calibri"/>
              </a:rPr>
              <a:t>Mi 2023</a:t>
            </a:r>
          </a:p>
          <a:p>
            <a:pPr algn="ctr" defTabSz="914400"/>
            <a:r>
              <a:rPr lang="fr-FR" sz="1350" dirty="0">
                <a:solidFill>
                  <a:prstClr val="black"/>
                </a:solidFill>
                <a:latin typeface="Calibri"/>
              </a:rPr>
              <a:t>Diffusion des données scientifiques</a:t>
            </a:r>
          </a:p>
        </p:txBody>
      </p:sp>
      <p:sp>
        <p:nvSpPr>
          <p:cNvPr id="16" name="Espace réservé de la date 1">
            <a:extLst>
              <a:ext uri="{FF2B5EF4-FFF2-40B4-BE49-F238E27FC236}">
                <a16:creationId xmlns:a16="http://schemas.microsoft.com/office/drawing/2014/main" id="{40A6B17B-0596-41C8-828C-6B31F0A9403D}"/>
              </a:ext>
            </a:extLst>
          </p:cNvPr>
          <p:cNvSpPr>
            <a:spLocks noGrp="1"/>
          </p:cNvSpPr>
          <p:nvPr>
            <p:ph type="dt" sz="half" idx="10"/>
          </p:nvPr>
        </p:nvSpPr>
        <p:spPr>
          <a:xfrm>
            <a:off x="1981200" y="6356351"/>
            <a:ext cx="2133600" cy="365125"/>
          </a:xfrm>
        </p:spPr>
        <p:txBody>
          <a:bodyPr/>
          <a:lstStyle/>
          <a:p>
            <a:pPr defTabSz="914400"/>
            <a:r>
              <a:rPr lang="fr-FR" dirty="0">
                <a:solidFill>
                  <a:prstClr val="black">
                    <a:tint val="75000"/>
                  </a:prstClr>
                </a:solidFill>
                <a:latin typeface="Calibri"/>
              </a:rPr>
              <a:t>04/05/2023</a:t>
            </a:r>
          </a:p>
        </p:txBody>
      </p:sp>
      <p:sp>
        <p:nvSpPr>
          <p:cNvPr id="17" name="Espace réservé du pied de page 2">
            <a:extLst>
              <a:ext uri="{FF2B5EF4-FFF2-40B4-BE49-F238E27FC236}">
                <a16:creationId xmlns:a16="http://schemas.microsoft.com/office/drawing/2014/main" id="{06B866BE-DA70-4D25-BD54-3BDC965DA11B}"/>
              </a:ext>
            </a:extLst>
          </p:cNvPr>
          <p:cNvSpPr>
            <a:spLocks noGrp="1"/>
          </p:cNvSpPr>
          <p:nvPr>
            <p:ph type="ftr" sz="quarter" idx="11"/>
          </p:nvPr>
        </p:nvSpPr>
        <p:spPr>
          <a:xfrm>
            <a:off x="4648200" y="6356351"/>
            <a:ext cx="2895600" cy="365125"/>
          </a:xfrm>
        </p:spPr>
        <p:txBody>
          <a:bodyPr/>
          <a:lstStyle/>
          <a:p>
            <a:pPr defTabSz="914400"/>
            <a:r>
              <a:rPr lang="fr-FR" dirty="0">
                <a:solidFill>
                  <a:prstClr val="black">
                    <a:tint val="75000"/>
                  </a:prstClr>
                </a:solidFill>
                <a:latin typeface="Calibri"/>
              </a:rPr>
              <a:t>Journée de l’eau en Isère</a:t>
            </a:r>
          </a:p>
        </p:txBody>
      </p:sp>
      <p:pic>
        <p:nvPicPr>
          <p:cNvPr id="4" name="Image 3">
            <a:extLst>
              <a:ext uri="{FF2B5EF4-FFF2-40B4-BE49-F238E27FC236}">
                <a16:creationId xmlns:a16="http://schemas.microsoft.com/office/drawing/2014/main" id="{B8E55660-70A4-49F4-9AE3-95D4E02F9A06}"/>
              </a:ext>
            </a:extLst>
          </p:cNvPr>
          <p:cNvPicPr>
            <a:picLocks noChangeAspect="1"/>
          </p:cNvPicPr>
          <p:nvPr/>
        </p:nvPicPr>
        <p:blipFill>
          <a:blip r:embed="rId7"/>
          <a:stretch>
            <a:fillRect/>
          </a:stretch>
        </p:blipFill>
        <p:spPr>
          <a:xfrm>
            <a:off x="7078673" y="5408714"/>
            <a:ext cx="575998" cy="517422"/>
          </a:xfrm>
          <a:prstGeom prst="rect">
            <a:avLst/>
          </a:prstGeom>
        </p:spPr>
      </p:pic>
      <p:sp>
        <p:nvSpPr>
          <p:cNvPr id="5" name="ZoneTexte 4">
            <a:extLst>
              <a:ext uri="{FF2B5EF4-FFF2-40B4-BE49-F238E27FC236}">
                <a16:creationId xmlns:a16="http://schemas.microsoft.com/office/drawing/2014/main" id="{63CDBF03-D7A9-45E5-B093-8923202C47C2}"/>
              </a:ext>
            </a:extLst>
          </p:cNvPr>
          <p:cNvSpPr txBox="1"/>
          <p:nvPr/>
        </p:nvSpPr>
        <p:spPr>
          <a:xfrm>
            <a:off x="7608169" y="5445225"/>
            <a:ext cx="2719527" cy="584775"/>
          </a:xfrm>
          <a:prstGeom prst="rect">
            <a:avLst/>
          </a:prstGeom>
          <a:noFill/>
        </p:spPr>
        <p:txBody>
          <a:bodyPr wrap="none" rtlCol="0">
            <a:spAutoFit/>
          </a:bodyPr>
          <a:lstStyle/>
          <a:p>
            <a:pPr defTabSz="914400"/>
            <a:r>
              <a:rPr lang="fr-FR" sz="1400" dirty="0">
                <a:solidFill>
                  <a:prstClr val="black"/>
                </a:solidFill>
                <a:latin typeface="Calibri"/>
              </a:rPr>
              <a:t>Subventionné par l’agence de l’eau</a:t>
            </a:r>
          </a:p>
          <a:p>
            <a:pPr defTabSz="914400"/>
            <a:endParaRPr lang="fr-FR" dirty="0">
              <a:solidFill>
                <a:prstClr val="black"/>
              </a:solidFill>
              <a:latin typeface="Calibri"/>
            </a:endParaRPr>
          </a:p>
        </p:txBody>
      </p:sp>
    </p:spTree>
    <p:extLst>
      <p:ext uri="{BB962C8B-B14F-4D97-AF65-F5344CB8AC3E}">
        <p14:creationId xmlns:p14="http://schemas.microsoft.com/office/powerpoint/2010/main" val="272386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C28ED-6F4E-417F-8CF5-2059C89BAD99}"/>
              </a:ext>
            </a:extLst>
          </p:cNvPr>
          <p:cNvSpPr>
            <a:spLocks noGrp="1"/>
          </p:cNvSpPr>
          <p:nvPr>
            <p:ph type="title"/>
          </p:nvPr>
        </p:nvSpPr>
        <p:spPr>
          <a:xfrm>
            <a:off x="2135560" y="2857500"/>
            <a:ext cx="8229600" cy="1143000"/>
          </a:xfrm>
        </p:spPr>
        <p:txBody>
          <a:bodyPr>
            <a:normAutofit fontScale="90000"/>
          </a:bodyPr>
          <a:lstStyle/>
          <a:p>
            <a:pPr algn="r"/>
            <a:r>
              <a:rPr lang="fr-FR" sz="6000" dirty="0">
                <a:latin typeface="French Script MT" panose="03020402040607040605" pitchFamily="66" charset="0"/>
              </a:rPr>
              <a:t>Merci de votre attention</a:t>
            </a:r>
            <a:br>
              <a:rPr lang="fr-FR" sz="6000" dirty="0">
                <a:latin typeface="French Script MT" panose="03020402040607040605" pitchFamily="66" charset="0"/>
              </a:rPr>
            </a:br>
            <a:br>
              <a:rPr lang="fr-FR" sz="6000" dirty="0">
                <a:latin typeface="French Script MT" panose="03020402040607040605" pitchFamily="66" charset="0"/>
              </a:rPr>
            </a:br>
            <a:br>
              <a:rPr lang="fr-FR" sz="6000" dirty="0">
                <a:latin typeface="French Script MT" panose="03020402040607040605" pitchFamily="66" charset="0"/>
              </a:rPr>
            </a:br>
            <a:r>
              <a:rPr lang="fr-FR" sz="6000" dirty="0">
                <a:latin typeface="French Script MT" panose="03020402040607040605" pitchFamily="66" charset="0"/>
              </a:rPr>
              <a:t>Contacts : </a:t>
            </a:r>
            <a:br>
              <a:rPr lang="fr-FR" sz="6000" dirty="0">
                <a:latin typeface="French Script MT" panose="03020402040607040605" pitchFamily="66" charset="0"/>
              </a:rPr>
            </a:br>
            <a:r>
              <a:rPr lang="fr-FR" sz="2200" dirty="0">
                <a:latin typeface="Arial" panose="020B0604020202020204" pitchFamily="34" charset="0"/>
                <a:cs typeface="Arial" panose="020B0604020202020204" pitchFamily="34" charset="0"/>
              </a:rPr>
              <a:t>caroline.marchal@isere.fr</a:t>
            </a:r>
          </a:p>
        </p:txBody>
      </p:sp>
      <p:sp>
        <p:nvSpPr>
          <p:cNvPr id="6" name="Espace réservé du numéro de diapositive 5">
            <a:extLst>
              <a:ext uri="{FF2B5EF4-FFF2-40B4-BE49-F238E27FC236}">
                <a16:creationId xmlns:a16="http://schemas.microsoft.com/office/drawing/2014/main" id="{FF7D5295-E769-4D2A-B7B4-DF27F5E17699}"/>
              </a:ext>
            </a:extLst>
          </p:cNvPr>
          <p:cNvSpPr>
            <a:spLocks noGrp="1"/>
          </p:cNvSpPr>
          <p:nvPr>
            <p:ph type="sldNum" sz="quarter" idx="12"/>
          </p:nvPr>
        </p:nvSpPr>
        <p:spPr/>
        <p:txBody>
          <a:bodyPr/>
          <a:lstStyle/>
          <a:p>
            <a:pPr defTabSz="914400"/>
            <a:fld id="{B8045E6F-79A5-47B2-A228-06A4EE8F82B9}" type="slidenum">
              <a:rPr lang="fr-FR">
                <a:solidFill>
                  <a:prstClr val="black">
                    <a:tint val="75000"/>
                  </a:prstClr>
                </a:solidFill>
                <a:latin typeface="Calibri"/>
              </a:rPr>
              <a:pPr defTabSz="914400"/>
              <a:t>28</a:t>
            </a:fld>
            <a:endParaRPr lang="fr-FR">
              <a:solidFill>
                <a:prstClr val="black">
                  <a:tint val="75000"/>
                </a:prstClr>
              </a:solidFill>
              <a:latin typeface="Calibri"/>
            </a:endParaRPr>
          </a:p>
        </p:txBody>
      </p:sp>
    </p:spTree>
    <p:extLst>
      <p:ext uri="{BB962C8B-B14F-4D97-AF65-F5344CB8AC3E}">
        <p14:creationId xmlns:p14="http://schemas.microsoft.com/office/powerpoint/2010/main" val="29993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775521" y="476672"/>
            <a:ext cx="5149155" cy="648072"/>
          </a:xfrm>
        </p:spPr>
        <p:txBody>
          <a:bodyPr>
            <a:normAutofit/>
          </a:bodyPr>
          <a:lstStyle/>
          <a:p>
            <a:r>
              <a:rPr lang="fr-FR" sz="3200" b="1" dirty="0"/>
              <a:t>13 canyons prioritaires</a:t>
            </a:r>
          </a:p>
        </p:txBody>
      </p:sp>
      <p:pic>
        <p:nvPicPr>
          <p:cNvPr id="3" name="Image 2">
            <a:extLst>
              <a:ext uri="{FF2B5EF4-FFF2-40B4-BE49-F238E27FC236}">
                <a16:creationId xmlns:a16="http://schemas.microsoft.com/office/drawing/2014/main" id="{97B3E211-60CE-4A03-8283-C6A4B40E0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71" y="1124744"/>
            <a:ext cx="8454329" cy="5608724"/>
          </a:xfrm>
          <a:prstGeom prst="rect">
            <a:avLst/>
          </a:prstGeom>
        </p:spPr>
      </p:pic>
    </p:spTree>
    <p:extLst>
      <p:ext uri="{BB962C8B-B14F-4D97-AF65-F5344CB8AC3E}">
        <p14:creationId xmlns:p14="http://schemas.microsoft.com/office/powerpoint/2010/main" val="71346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D541CC8-3DD4-47DD-9B5C-B898D7E85A25}"/>
              </a:ext>
            </a:extLst>
          </p:cNvPr>
          <p:cNvSpPr txBox="1">
            <a:spLocks/>
          </p:cNvSpPr>
          <p:nvPr/>
        </p:nvSpPr>
        <p:spPr>
          <a:xfrm>
            <a:off x="1775520" y="692696"/>
            <a:ext cx="8784976" cy="72008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fr-FR" sz="2400" b="1" dirty="0"/>
              <a:t>Projet de stages / rééquipements - DEJEPS</a:t>
            </a:r>
            <a:endParaRPr lang="fr-FR" sz="2400" dirty="0"/>
          </a:p>
        </p:txBody>
      </p:sp>
      <p:sp>
        <p:nvSpPr>
          <p:cNvPr id="6" name="Espace réservé du contenu 2">
            <a:extLst>
              <a:ext uri="{FF2B5EF4-FFF2-40B4-BE49-F238E27FC236}">
                <a16:creationId xmlns:a16="http://schemas.microsoft.com/office/drawing/2014/main" id="{36E12C9C-8BA3-4D04-B649-7B9E150A73F8}"/>
              </a:ext>
            </a:extLst>
          </p:cNvPr>
          <p:cNvSpPr txBox="1">
            <a:spLocks/>
          </p:cNvSpPr>
          <p:nvPr/>
        </p:nvSpPr>
        <p:spPr>
          <a:xfrm>
            <a:off x="1022195" y="1412776"/>
            <a:ext cx="8496944" cy="445881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0"/>
              </a:spcBef>
              <a:buNone/>
            </a:pPr>
            <a:endParaRPr lang="fr-FR" sz="2000" dirty="0">
              <a:latin typeface="Calibri" panose="020F0502020204030204" pitchFamily="34" charset="0"/>
              <a:cs typeface="Calibri" panose="020F0502020204030204" pitchFamily="34" charset="0"/>
            </a:endParaRPr>
          </a:p>
          <a:p>
            <a:pPr marL="358775" lvl="1" indent="0">
              <a:spcBef>
                <a:spcPts val="600"/>
              </a:spcBef>
              <a:buClr>
                <a:schemeClr val="accent3"/>
              </a:buClr>
              <a:buNone/>
            </a:pPr>
            <a:r>
              <a:rPr lang="fr-FR" sz="2400" dirty="0" err="1">
                <a:latin typeface="Calibri" panose="020F0502020204030204" pitchFamily="34" charset="0"/>
                <a:cs typeface="Calibri" panose="020F0502020204030204" pitchFamily="34" charset="0"/>
              </a:rPr>
              <a:t>Gorgette</a:t>
            </a:r>
            <a:r>
              <a:rPr lang="fr-FR" sz="2400" dirty="0">
                <a:latin typeface="Calibri" panose="020F0502020204030204" pitchFamily="34" charset="0"/>
                <a:cs typeface="Calibri" panose="020F0502020204030204" pitchFamily="34" charset="0"/>
              </a:rPr>
              <a:t> et </a:t>
            </a:r>
            <a:r>
              <a:rPr lang="fr-FR" sz="2400" dirty="0" err="1">
                <a:latin typeface="Calibri" panose="020F0502020204030204" pitchFamily="34" charset="0"/>
                <a:cs typeface="Calibri" panose="020F0502020204030204" pitchFamily="34" charset="0"/>
              </a:rPr>
              <a:t>Craponoz</a:t>
            </a:r>
            <a:r>
              <a:rPr lang="fr-FR" sz="2400" dirty="0">
                <a:latin typeface="Calibri" panose="020F0502020204030204" pitchFamily="34" charset="0"/>
                <a:cs typeface="Calibri" panose="020F0502020204030204" pitchFamily="34" charset="0"/>
              </a:rPr>
              <a:t> - Bernin</a:t>
            </a:r>
          </a:p>
          <a:p>
            <a:pPr marL="358775" lvl="1" indent="0">
              <a:spcBef>
                <a:spcPts val="0"/>
              </a:spcBef>
              <a:spcAft>
                <a:spcPts val="600"/>
              </a:spcAft>
              <a:buClr>
                <a:schemeClr val="accent3"/>
              </a:buClr>
              <a:buNone/>
            </a:pPr>
            <a:r>
              <a:rPr lang="fr-FR" sz="2000" dirty="0">
                <a:solidFill>
                  <a:schemeClr val="tx2"/>
                </a:solidFill>
                <a:latin typeface="Calibri" panose="020F0502020204030204" pitchFamily="34" charset="0"/>
                <a:cs typeface="Calibri" panose="020F0502020204030204" pitchFamily="34" charset="0"/>
              </a:rPr>
              <a:t>Projet de rééquipement d’Alexandre </a:t>
            </a:r>
            <a:r>
              <a:rPr lang="fr-FR" sz="2000" dirty="0" err="1">
                <a:solidFill>
                  <a:schemeClr val="tx2"/>
                </a:solidFill>
                <a:latin typeface="Calibri" panose="020F0502020204030204" pitchFamily="34" charset="0"/>
                <a:cs typeface="Calibri" panose="020F0502020204030204" pitchFamily="34" charset="0"/>
              </a:rPr>
              <a:t>Canthy</a:t>
            </a:r>
            <a:r>
              <a:rPr lang="fr-FR" sz="2000" dirty="0">
                <a:solidFill>
                  <a:schemeClr val="tx2"/>
                </a:solidFill>
                <a:latin typeface="Calibri" panose="020F0502020204030204" pitchFamily="34" charset="0"/>
                <a:cs typeface="Calibri" panose="020F0502020204030204" pitchFamily="34" charset="0"/>
              </a:rPr>
              <a:t> – stagiaire DEJEPS – CREPS AuRA</a:t>
            </a:r>
          </a:p>
          <a:p>
            <a:pPr marL="358775" lvl="1" indent="0">
              <a:spcBef>
                <a:spcPts val="0"/>
              </a:spcBef>
              <a:spcAft>
                <a:spcPts val="600"/>
              </a:spcAft>
              <a:buClr>
                <a:schemeClr val="accent3"/>
              </a:buClr>
              <a:buNone/>
            </a:pPr>
            <a:r>
              <a:rPr lang="fr-FR" sz="2000" dirty="0">
                <a:solidFill>
                  <a:schemeClr val="tx2"/>
                </a:solidFill>
                <a:latin typeface="Calibri" panose="020F0502020204030204" pitchFamily="34" charset="0"/>
                <a:cs typeface="Calibri" panose="020F0502020204030204" pitchFamily="34" charset="0"/>
              </a:rPr>
              <a:t>Appel à bénévoles pour le rééquipement du canyon</a:t>
            </a:r>
          </a:p>
          <a:p>
            <a:pPr marL="358775" lvl="1" indent="0">
              <a:spcBef>
                <a:spcPts val="600"/>
              </a:spcBef>
              <a:buClr>
                <a:schemeClr val="accent3"/>
              </a:buClr>
              <a:buNone/>
            </a:pPr>
            <a:r>
              <a:rPr lang="fr-FR" sz="2400" dirty="0">
                <a:latin typeface="Calibri" panose="020F0502020204030204" pitchFamily="34" charset="0"/>
                <a:cs typeface="Calibri" panose="020F0502020204030204" pitchFamily="34" charset="0"/>
              </a:rPr>
              <a:t>Le </a:t>
            </a:r>
            <a:r>
              <a:rPr lang="fr-FR" sz="2400" dirty="0" err="1">
                <a:latin typeface="Calibri" panose="020F0502020204030204" pitchFamily="34" charset="0"/>
                <a:cs typeface="Calibri" panose="020F0502020204030204" pitchFamily="34" charset="0"/>
              </a:rPr>
              <a:t>Ruzand</a:t>
            </a:r>
            <a:r>
              <a:rPr lang="fr-FR" sz="2400" dirty="0">
                <a:latin typeface="Calibri" panose="020F0502020204030204" pitchFamily="34" charset="0"/>
                <a:cs typeface="Calibri" panose="020F0502020204030204" pitchFamily="34" charset="0"/>
              </a:rPr>
              <a:t> - Izeron, Saint-Pierre-de-Chérennes</a:t>
            </a:r>
          </a:p>
          <a:p>
            <a:pPr marL="358775" lvl="1" indent="0">
              <a:spcBef>
                <a:spcPts val="0"/>
              </a:spcBef>
              <a:spcAft>
                <a:spcPts val="600"/>
              </a:spcAft>
              <a:buClr>
                <a:schemeClr val="accent3"/>
              </a:buClr>
              <a:buNone/>
            </a:pPr>
            <a:r>
              <a:rPr lang="fr-FR" sz="2000" dirty="0">
                <a:solidFill>
                  <a:schemeClr val="tx2"/>
                </a:solidFill>
                <a:latin typeface="Calibri" panose="020F0502020204030204" pitchFamily="34" charset="0"/>
                <a:cs typeface="Calibri" panose="020F0502020204030204" pitchFamily="34" charset="0"/>
              </a:rPr>
              <a:t>Rééquipement à prévoir – Urgence sécuritaire - Information préalable du Maire</a:t>
            </a:r>
          </a:p>
          <a:p>
            <a:pPr marL="358775" lvl="1" indent="0">
              <a:spcBef>
                <a:spcPts val="0"/>
              </a:spcBef>
              <a:spcAft>
                <a:spcPts val="600"/>
              </a:spcAft>
              <a:buClr>
                <a:schemeClr val="accent3"/>
              </a:buClr>
              <a:buNone/>
            </a:pPr>
            <a:endParaRPr lang="fr-FR" sz="2000" dirty="0">
              <a:solidFill>
                <a:schemeClr val="tx2"/>
              </a:solidFill>
              <a:latin typeface="Calibri" panose="020F0502020204030204" pitchFamily="34" charset="0"/>
              <a:cs typeface="Calibri" panose="020F0502020204030204" pitchFamily="34" charset="0"/>
            </a:endParaRPr>
          </a:p>
          <a:p>
            <a:pPr marL="358775" lvl="1" indent="0">
              <a:spcBef>
                <a:spcPts val="0"/>
              </a:spcBef>
              <a:spcAft>
                <a:spcPts val="600"/>
              </a:spcAft>
              <a:buClr>
                <a:schemeClr val="accent3"/>
              </a:buClr>
              <a:buNone/>
            </a:pPr>
            <a:r>
              <a:rPr lang="fr-FR" sz="2400" dirty="0">
                <a:solidFill>
                  <a:schemeClr val="accent1"/>
                </a:solidFill>
                <a:latin typeface="Calibri" panose="020F0502020204030204" pitchFamily="34" charset="0"/>
                <a:cs typeface="Calibri" panose="020F0502020204030204" pitchFamily="34" charset="0"/>
              </a:rPr>
              <a:t>Autres canyons/rééquipements à prévoir pour l’an prochain ? </a:t>
            </a:r>
          </a:p>
          <a:p>
            <a:pPr marL="358775" lvl="1" indent="0">
              <a:spcBef>
                <a:spcPts val="0"/>
              </a:spcBef>
              <a:spcAft>
                <a:spcPts val="600"/>
              </a:spcAft>
              <a:buClr>
                <a:schemeClr val="accent3"/>
              </a:buClr>
              <a:buNone/>
            </a:pPr>
            <a:r>
              <a:rPr lang="fr-FR" sz="2000" dirty="0" err="1">
                <a:solidFill>
                  <a:schemeClr val="tx1"/>
                </a:solidFill>
                <a:latin typeface="Calibri" panose="020F0502020204030204" pitchFamily="34" charset="0"/>
                <a:cs typeface="Calibri" panose="020F0502020204030204" pitchFamily="34" charset="0"/>
              </a:rPr>
              <a:t>Réabilitation</a:t>
            </a:r>
            <a:r>
              <a:rPr lang="fr-FR" sz="2000" dirty="0">
                <a:solidFill>
                  <a:schemeClr val="tx1"/>
                </a:solidFill>
                <a:latin typeface="Calibri" panose="020F0502020204030204" pitchFamily="34" charset="0"/>
                <a:cs typeface="Calibri" panose="020F0502020204030204" pitchFamily="34" charset="0"/>
              </a:rPr>
              <a:t> du canyon du </a:t>
            </a:r>
            <a:r>
              <a:rPr lang="fr-FR" sz="2000" dirty="0" err="1">
                <a:solidFill>
                  <a:schemeClr val="tx1"/>
                </a:solidFill>
                <a:latin typeface="Calibri" panose="020F0502020204030204" pitchFamily="34" charset="0"/>
                <a:cs typeface="Calibri" panose="020F0502020204030204" pitchFamily="34" charset="0"/>
              </a:rPr>
              <a:t>Merdaret</a:t>
            </a:r>
            <a:r>
              <a:rPr lang="fr-FR" sz="2000" dirty="0">
                <a:solidFill>
                  <a:schemeClr val="tx1"/>
                </a:solidFill>
                <a:latin typeface="Calibri" panose="020F0502020204030204" pitchFamily="34" charset="0"/>
                <a:cs typeface="Calibri" panose="020F0502020204030204" pitchFamily="34" charset="0"/>
              </a:rPr>
              <a:t> (Tencin) -&gt; volonté de la commune.</a:t>
            </a:r>
          </a:p>
          <a:p>
            <a:pPr marL="358775" lvl="1" indent="0">
              <a:spcBef>
                <a:spcPts val="0"/>
              </a:spcBef>
              <a:spcAft>
                <a:spcPts val="600"/>
              </a:spcAft>
              <a:buClr>
                <a:schemeClr val="accent3"/>
              </a:buClr>
              <a:buNone/>
            </a:pPr>
            <a:endParaRPr lang="fr-FR" sz="2000" dirty="0">
              <a:solidFill>
                <a:schemeClr val="tx2"/>
              </a:solidFill>
              <a:latin typeface="Calibri" panose="020F0502020204030204" pitchFamily="34" charset="0"/>
              <a:cs typeface="Calibri" panose="020F0502020204030204" pitchFamily="34" charset="0"/>
            </a:endParaRPr>
          </a:p>
          <a:p>
            <a:pPr>
              <a:spcBef>
                <a:spcPts val="0"/>
              </a:spcBef>
              <a:spcAft>
                <a:spcPts val="1000"/>
              </a:spcAft>
            </a:pPr>
            <a:endParaRPr lang="fr-FR" sz="2000" dirty="0">
              <a:latin typeface="Calibri" panose="020F0502020204030204" pitchFamily="34" charset="0"/>
              <a:cs typeface="Calibri" panose="020F0502020204030204" pitchFamily="34" charset="0"/>
            </a:endParaRPr>
          </a:p>
          <a:p>
            <a:pPr>
              <a:spcBef>
                <a:spcPts val="0"/>
              </a:spcBef>
              <a:spcAft>
                <a:spcPts val="1200"/>
              </a:spcAft>
            </a:pPr>
            <a:endParaRPr lang="fr-FR"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66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DA4EDD-6B0D-4E14-9CBB-C48A55191C67}"/>
              </a:ext>
            </a:extLst>
          </p:cNvPr>
          <p:cNvSpPr>
            <a:spLocks noGrp="1"/>
          </p:cNvSpPr>
          <p:nvPr>
            <p:ph type="title"/>
          </p:nvPr>
        </p:nvSpPr>
        <p:spPr>
          <a:xfrm>
            <a:off x="677334" y="609600"/>
            <a:ext cx="6476501" cy="1320800"/>
          </a:xfrm>
        </p:spPr>
        <p:txBody>
          <a:bodyPr>
            <a:normAutofit fontScale="90000"/>
          </a:bodyPr>
          <a:lstStyle/>
          <a:p>
            <a:r>
              <a:rPr lang="fr-FR" dirty="0"/>
              <a:t>Travail de Noémie Castaing : </a:t>
            </a:r>
            <a:br>
              <a:rPr lang="fr-FR" dirty="0"/>
            </a:br>
            <a:r>
              <a:rPr lang="fr-FR" dirty="0"/>
              <a:t>Canyon et Biodiversité en Isère</a:t>
            </a:r>
          </a:p>
        </p:txBody>
      </p:sp>
      <p:sp>
        <p:nvSpPr>
          <p:cNvPr id="3" name="Espace réservé du contenu 2">
            <a:extLst>
              <a:ext uri="{FF2B5EF4-FFF2-40B4-BE49-F238E27FC236}">
                <a16:creationId xmlns:a16="http://schemas.microsoft.com/office/drawing/2014/main" id="{73A93632-E1F3-4CF7-9F6E-6B650EB961A7}"/>
              </a:ext>
            </a:extLst>
          </p:cNvPr>
          <p:cNvSpPr>
            <a:spLocks noGrp="1"/>
          </p:cNvSpPr>
          <p:nvPr>
            <p:ph idx="1"/>
          </p:nvPr>
        </p:nvSpPr>
        <p:spPr>
          <a:xfrm>
            <a:off x="677334" y="2581835"/>
            <a:ext cx="6727513" cy="3459527"/>
          </a:xfrm>
        </p:spPr>
        <p:txBody>
          <a:bodyPr/>
          <a:lstStyle/>
          <a:p>
            <a:r>
              <a:rPr lang="fr-FR" dirty="0"/>
              <a:t>Photo du livret + cartes</a:t>
            </a:r>
          </a:p>
          <a:p>
            <a:r>
              <a:rPr lang="fr-FR" dirty="0"/>
              <a:t>Présentation par Noémie de l’outil</a:t>
            </a:r>
          </a:p>
          <a:p>
            <a:r>
              <a:rPr lang="fr-FR" dirty="0"/>
              <a:t>Qu’en pensez-vous ? </a:t>
            </a:r>
          </a:p>
          <a:p>
            <a:r>
              <a:rPr lang="fr-FR" dirty="0"/>
              <a:t>Quel format vous serait le plus utile ? </a:t>
            </a:r>
          </a:p>
          <a:p>
            <a:r>
              <a:rPr lang="fr-FR" dirty="0"/>
              <a:t>Nous souhaitons vous proposer le parcours d’un canyon version « biodiversité » serez-vous partants ? Quelle date ? </a:t>
            </a:r>
          </a:p>
        </p:txBody>
      </p:sp>
      <p:pic>
        <p:nvPicPr>
          <p:cNvPr id="4" name="Image 3">
            <a:extLst>
              <a:ext uri="{FF2B5EF4-FFF2-40B4-BE49-F238E27FC236}">
                <a16:creationId xmlns:a16="http://schemas.microsoft.com/office/drawing/2014/main" id="{880163D8-0D69-4812-AC66-9EFC87C3425A}"/>
              </a:ext>
            </a:extLst>
          </p:cNvPr>
          <p:cNvPicPr>
            <a:picLocks noChangeAspect="1"/>
          </p:cNvPicPr>
          <p:nvPr/>
        </p:nvPicPr>
        <p:blipFill>
          <a:blip r:embed="rId2"/>
          <a:stretch>
            <a:fillRect/>
          </a:stretch>
        </p:blipFill>
        <p:spPr>
          <a:xfrm>
            <a:off x="7279341" y="0"/>
            <a:ext cx="4912659" cy="6894773"/>
          </a:xfrm>
          <a:prstGeom prst="rect">
            <a:avLst/>
          </a:prstGeom>
        </p:spPr>
      </p:pic>
    </p:spTree>
    <p:extLst>
      <p:ext uri="{BB962C8B-B14F-4D97-AF65-F5344CB8AC3E}">
        <p14:creationId xmlns:p14="http://schemas.microsoft.com/office/powerpoint/2010/main" val="34673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1160A-095D-4F33-A058-8FDDA988D1E5}"/>
              </a:ext>
            </a:extLst>
          </p:cNvPr>
          <p:cNvSpPr>
            <a:spLocks noGrp="1"/>
          </p:cNvSpPr>
          <p:nvPr>
            <p:ph type="title"/>
          </p:nvPr>
        </p:nvSpPr>
        <p:spPr/>
        <p:txBody>
          <a:bodyPr/>
          <a:lstStyle/>
          <a:p>
            <a:r>
              <a:rPr lang="fr-FR" dirty="0"/>
              <a:t>Remise à niveau « sécurité en canyon » : </a:t>
            </a:r>
          </a:p>
        </p:txBody>
      </p:sp>
      <p:sp>
        <p:nvSpPr>
          <p:cNvPr id="3" name="Espace réservé du contenu 2">
            <a:extLst>
              <a:ext uri="{FF2B5EF4-FFF2-40B4-BE49-F238E27FC236}">
                <a16:creationId xmlns:a16="http://schemas.microsoft.com/office/drawing/2014/main" id="{9CFB19FA-9F8E-47D9-8736-5C8DE5ABC701}"/>
              </a:ext>
            </a:extLst>
          </p:cNvPr>
          <p:cNvSpPr>
            <a:spLocks noGrp="1"/>
          </p:cNvSpPr>
          <p:nvPr>
            <p:ph idx="1"/>
          </p:nvPr>
        </p:nvSpPr>
        <p:spPr>
          <a:xfrm>
            <a:off x="677333" y="1685365"/>
            <a:ext cx="9811373" cy="4751294"/>
          </a:xfrm>
        </p:spPr>
        <p:txBody>
          <a:bodyPr>
            <a:normAutofit lnSpcReduction="10000"/>
          </a:bodyPr>
          <a:lstStyle/>
          <a:p>
            <a:pPr marL="0" indent="0">
              <a:buNone/>
            </a:pPr>
            <a:r>
              <a:rPr lang="fr-FR" sz="2400" b="1" dirty="0">
                <a:solidFill>
                  <a:schemeClr val="accent1"/>
                </a:solidFill>
              </a:rPr>
              <a:t>Sur une matinée : Temps d'échange sur l'accidentologie en canyon (proposition semaine 48 : du 27/11/23 au 03/12/23). </a:t>
            </a:r>
          </a:p>
          <a:p>
            <a:r>
              <a:rPr lang="fr-FR" dirty="0"/>
              <a:t>Couverture territoriale, différents corps intervenant</a:t>
            </a:r>
          </a:p>
          <a:p>
            <a:r>
              <a:rPr lang="fr-FR" dirty="0"/>
              <a:t>Le déclenchement de la chaîne de secours, l'arrivée des secours, conduite à tenir/</a:t>
            </a:r>
            <a:r>
              <a:rPr lang="fr-FR" dirty="0" err="1"/>
              <a:t>helico</a:t>
            </a:r>
            <a:r>
              <a:rPr lang="fr-FR" dirty="0"/>
              <a:t>, relation secouriste/professionnel, rôle et implication de chacun</a:t>
            </a:r>
          </a:p>
          <a:p>
            <a:r>
              <a:rPr lang="fr-FR" dirty="0"/>
              <a:t>Les différents moyens d'alerte en notre possession (téléphone, radio, balise...)</a:t>
            </a:r>
          </a:p>
          <a:p>
            <a:r>
              <a:rPr lang="fr-FR" dirty="0"/>
              <a:t>Temps de pratique (démo/pratique) sur comment établir un bilan et la mise en place des gestes de premiers secours et d'attente. (Arrêts cardiaque, malaise, les différentes plaies...</a:t>
            </a:r>
            <a:r>
              <a:rPr lang="fr-FR" dirty="0" err="1"/>
              <a:t>etc</a:t>
            </a:r>
            <a:r>
              <a:rPr lang="fr-FR" dirty="0"/>
              <a:t>).</a:t>
            </a:r>
          </a:p>
          <a:p>
            <a:r>
              <a:rPr lang="fr-FR" dirty="0"/>
              <a:t>En cas d’accident, quelles sont les conséquences judiciaires et civiles auxquelles peuvent être confrontés les DE canyon.</a:t>
            </a:r>
          </a:p>
          <a:p>
            <a:pPr marL="0" indent="0">
              <a:buNone/>
            </a:pPr>
            <a:r>
              <a:rPr lang="fr-FR" dirty="0"/>
              <a:t> </a:t>
            </a:r>
          </a:p>
          <a:p>
            <a:r>
              <a:rPr lang="fr-FR" dirty="0"/>
              <a:t>Et potentiellement proposer l'après midi,  entre professionnel canyon, pour un temps de pratique en falaise sur les différentes manip d'intervention et de secours.</a:t>
            </a:r>
          </a:p>
          <a:p>
            <a:endParaRPr lang="fr-FR" dirty="0"/>
          </a:p>
        </p:txBody>
      </p:sp>
    </p:spTree>
    <p:extLst>
      <p:ext uri="{BB962C8B-B14F-4D97-AF65-F5344CB8AC3E}">
        <p14:creationId xmlns:p14="http://schemas.microsoft.com/office/powerpoint/2010/main" val="13358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D2AFA-72C3-4F47-9FE9-2E5CB11FEF00}"/>
              </a:ext>
            </a:extLst>
          </p:cNvPr>
          <p:cNvSpPr>
            <a:spLocks noGrp="1"/>
          </p:cNvSpPr>
          <p:nvPr>
            <p:ph type="title"/>
          </p:nvPr>
        </p:nvSpPr>
        <p:spPr>
          <a:xfrm>
            <a:off x="677333" y="609600"/>
            <a:ext cx="8861113" cy="1320800"/>
          </a:xfrm>
        </p:spPr>
        <p:txBody>
          <a:bodyPr>
            <a:normAutofit fontScale="90000"/>
          </a:bodyPr>
          <a:lstStyle/>
          <a:p>
            <a:r>
              <a:rPr lang="fr-FR" dirty="0"/>
              <a:t>Intervention sur les canyons</a:t>
            </a:r>
            <a:br>
              <a:rPr lang="fr-FR" dirty="0"/>
            </a:br>
            <a:r>
              <a:rPr lang="fr-FR" dirty="0"/>
              <a:t> -&gt; identification des référents par canyon</a:t>
            </a:r>
          </a:p>
        </p:txBody>
      </p:sp>
      <p:sp>
        <p:nvSpPr>
          <p:cNvPr id="3" name="Espace réservé du contenu 2">
            <a:extLst>
              <a:ext uri="{FF2B5EF4-FFF2-40B4-BE49-F238E27FC236}">
                <a16:creationId xmlns:a16="http://schemas.microsoft.com/office/drawing/2014/main" id="{78F45254-593C-433F-B6C2-BDE102EB2B44}"/>
              </a:ext>
            </a:extLst>
          </p:cNvPr>
          <p:cNvSpPr>
            <a:spLocks noGrp="1"/>
          </p:cNvSpPr>
          <p:nvPr>
            <p:ph idx="1"/>
          </p:nvPr>
        </p:nvSpPr>
        <p:spPr>
          <a:xfrm>
            <a:off x="677334" y="2160590"/>
            <a:ext cx="8596668" cy="2931364"/>
          </a:xfrm>
        </p:spPr>
        <p:txBody>
          <a:bodyPr/>
          <a:lstStyle/>
          <a:p>
            <a:r>
              <a:rPr lang="fr-FR" sz="2400" dirty="0"/>
              <a:t>Redéfinition des référents par canyon</a:t>
            </a:r>
          </a:p>
          <a:p>
            <a:r>
              <a:rPr lang="fr-FR" sz="2400" dirty="0"/>
              <a:t>Si des besoins urgents (rééquipement/disfonctionnement/sécurité/entretien accès….) qui contacter / quel outil pour être opérationnel rapidement ? Création d’une petite cellule « d’urgence » ?</a:t>
            </a:r>
          </a:p>
          <a:p>
            <a:r>
              <a:rPr lang="fr-FR" sz="2400" dirty="0"/>
              <a:t>Entretien toilette sec du Furon</a:t>
            </a:r>
          </a:p>
        </p:txBody>
      </p:sp>
    </p:spTree>
    <p:extLst>
      <p:ext uri="{BB962C8B-B14F-4D97-AF65-F5344CB8AC3E}">
        <p14:creationId xmlns:p14="http://schemas.microsoft.com/office/powerpoint/2010/main" val="355228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404664"/>
            <a:ext cx="7690919" cy="1152128"/>
          </a:xfrm>
        </p:spPr>
        <p:txBody>
          <a:bodyPr>
            <a:normAutofit/>
          </a:bodyPr>
          <a:lstStyle/>
          <a:p>
            <a:pPr lvl="1" algn="l" rtl="0">
              <a:spcBef>
                <a:spcPct val="0"/>
              </a:spcBef>
              <a:tabLst>
                <a:tab pos="5019675" algn="l"/>
              </a:tabLst>
            </a:pPr>
            <a:r>
              <a:rPr lang="fr-FR" sz="3200" b="1" dirty="0">
                <a:solidFill>
                  <a:schemeClr val="accent1"/>
                </a:solidFill>
                <a:latin typeface="+mj-lt"/>
              </a:rPr>
              <a:t>Le Furon 1 </a:t>
            </a:r>
            <a:r>
              <a:rPr lang="fr-FR" sz="1400" b="1" dirty="0">
                <a:solidFill>
                  <a:schemeClr val="accent1"/>
                </a:solidFill>
                <a:latin typeface="+mj-lt"/>
              </a:rPr>
              <a:t>       </a:t>
            </a:r>
            <a:r>
              <a:rPr lang="fr-FR" sz="1400" b="1" dirty="0">
                <a:latin typeface="+mj-lt"/>
              </a:rPr>
              <a:t>                                      </a:t>
            </a:r>
            <a:r>
              <a:rPr lang="fr-FR" sz="2000" i="1" dirty="0">
                <a:solidFill>
                  <a:srgbClr val="57D58A"/>
                </a:solidFill>
              </a:rPr>
              <a:t>Inscrit au PDESI en 2013</a:t>
            </a:r>
            <a:br>
              <a:rPr lang="fr-FR" sz="2000" i="1" dirty="0">
                <a:solidFill>
                  <a:schemeClr val="tx2"/>
                </a:solidFill>
              </a:rPr>
            </a:br>
            <a:r>
              <a:rPr lang="fr-FR" sz="2400" dirty="0">
                <a:solidFill>
                  <a:schemeClr val="tx2"/>
                </a:solidFill>
                <a:latin typeface="+mn-lt"/>
              </a:rPr>
              <a:t>Massif du Vercors - Engins</a:t>
            </a:r>
            <a:endParaRPr lang="fr-FR" sz="2400" b="1" dirty="0">
              <a:latin typeface="+mn-lt"/>
            </a:endParaRPr>
          </a:p>
        </p:txBody>
      </p:sp>
      <p:sp>
        <p:nvSpPr>
          <p:cNvPr id="6" name="Espace réservé du contenu 2"/>
          <p:cNvSpPr>
            <a:spLocks noGrp="1"/>
          </p:cNvSpPr>
          <p:nvPr>
            <p:ph idx="1"/>
          </p:nvPr>
        </p:nvSpPr>
        <p:spPr>
          <a:xfrm>
            <a:off x="552450" y="1507600"/>
            <a:ext cx="10294844" cy="5089752"/>
          </a:xfrm>
        </p:spPr>
        <p:txBody>
          <a:bodyPr>
            <a:noAutofit/>
          </a:bodyPr>
          <a:lstStyle/>
          <a:p>
            <a:pPr marL="109728" indent="0">
              <a:spcBef>
                <a:spcPts val="0"/>
              </a:spcBef>
              <a:spcAft>
                <a:spcPts val="600"/>
              </a:spcAft>
              <a:buNone/>
            </a:pPr>
            <a:endParaRPr lang="fr-FR" sz="400" b="1" dirty="0"/>
          </a:p>
          <a:p>
            <a:pPr>
              <a:spcBef>
                <a:spcPts val="0"/>
              </a:spcBef>
              <a:spcAft>
                <a:spcPts val="1200"/>
              </a:spcAft>
            </a:pPr>
            <a:r>
              <a:rPr lang="fr-FR" sz="2000" dirty="0"/>
              <a:t>Canyon rééquipé / Obstacles numérotés / Panneau PDESI installé</a:t>
            </a:r>
          </a:p>
          <a:p>
            <a:pPr>
              <a:spcBef>
                <a:spcPts val="0"/>
              </a:spcBef>
              <a:spcAft>
                <a:spcPts val="1200"/>
              </a:spcAft>
            </a:pPr>
            <a:r>
              <a:rPr lang="fr-FR" sz="2000" dirty="0"/>
              <a:t>Fermeture de la sortie RG par le propriétaire &gt; Solution pérenne : systématiser la sortie en RD par la via ferrata remise en état en 2022, panneau sens interdit à refaire </a:t>
            </a:r>
            <a:r>
              <a:rPr lang="fr-FR" sz="2000" dirty="0">
                <a:solidFill>
                  <a:srgbClr val="FF0000"/>
                </a:solidFill>
              </a:rPr>
              <a:t>(est-ce fait ?). </a:t>
            </a:r>
            <a:r>
              <a:rPr lang="fr-FR" sz="2000" dirty="0"/>
              <a:t>Mettre un compteur de fréquentation en 2024 sur la sortie et également sur l’entrée ? </a:t>
            </a:r>
          </a:p>
          <a:p>
            <a:pPr>
              <a:spcBef>
                <a:spcPts val="0"/>
              </a:spcBef>
              <a:spcAft>
                <a:spcPts val="1200"/>
              </a:spcAft>
            </a:pPr>
            <a:r>
              <a:rPr lang="fr-FR" sz="2000" dirty="0"/>
              <a:t>Chute de rochers sur zone stratégique du canyon &gt; Information à installer sur le panneau de départ mais également à l’obstacle F1 </a:t>
            </a:r>
            <a:r>
              <a:rPr lang="fr-FR" sz="2000" dirty="0">
                <a:solidFill>
                  <a:srgbClr val="FF0000"/>
                </a:solidFill>
              </a:rPr>
              <a:t>(est-ce fait ?)</a:t>
            </a:r>
          </a:p>
          <a:p>
            <a:pPr>
              <a:spcBef>
                <a:spcPts val="0"/>
              </a:spcBef>
              <a:spcAft>
                <a:spcPts val="1200"/>
              </a:spcAft>
            </a:pPr>
            <a:r>
              <a:rPr lang="fr-FR" sz="2000" dirty="0">
                <a:solidFill>
                  <a:schemeClr val="tx1"/>
                </a:solidFill>
              </a:rPr>
              <a:t>Bilan du fonctionnement de cette année sur le Furon… est-ce que les consignes (interdiction de couper à travers champ + remontée par la RD) ont été respectée ? Avez-vous relevé des dysfonctionnement / </a:t>
            </a:r>
            <a:r>
              <a:rPr lang="fr-FR" sz="2000" dirty="0" err="1">
                <a:solidFill>
                  <a:schemeClr val="tx1"/>
                </a:solidFill>
              </a:rPr>
              <a:t>surfréquentation</a:t>
            </a:r>
            <a:r>
              <a:rPr lang="fr-FR" sz="2000" dirty="0">
                <a:solidFill>
                  <a:schemeClr val="tx1"/>
                </a:solidFill>
              </a:rPr>
              <a:t> parking/rivière ?</a:t>
            </a:r>
          </a:p>
          <a:p>
            <a:pPr>
              <a:spcBef>
                <a:spcPts val="0"/>
              </a:spcBef>
              <a:spcAft>
                <a:spcPts val="1200"/>
              </a:spcAft>
            </a:pPr>
            <a:r>
              <a:rPr lang="fr-FR" sz="2000" dirty="0">
                <a:solidFill>
                  <a:schemeClr val="tx1"/>
                </a:solidFill>
              </a:rPr>
              <a:t>Transmission des données sur le débit et la centrale (Seb) convention en cours de validation. Discussion sur modalité de transmission des données en cours. </a:t>
            </a:r>
          </a:p>
        </p:txBody>
      </p:sp>
    </p:spTree>
    <p:extLst>
      <p:ext uri="{BB962C8B-B14F-4D97-AF65-F5344CB8AC3E}">
        <p14:creationId xmlns:p14="http://schemas.microsoft.com/office/powerpoint/2010/main" val="260333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F7CF7-60A4-49E4-9903-42950BB30D75}"/>
              </a:ext>
            </a:extLst>
          </p:cNvPr>
          <p:cNvSpPr>
            <a:spLocks noGrp="1"/>
          </p:cNvSpPr>
          <p:nvPr>
            <p:ph type="title"/>
          </p:nvPr>
        </p:nvSpPr>
        <p:spPr>
          <a:xfrm>
            <a:off x="677334" y="609600"/>
            <a:ext cx="8596668" cy="704850"/>
          </a:xfrm>
        </p:spPr>
        <p:txBody>
          <a:bodyPr>
            <a:normAutofit fontScale="90000"/>
          </a:bodyPr>
          <a:lstStyle/>
          <a:p>
            <a:r>
              <a:rPr lang="fr-FR" dirty="0">
                <a:solidFill>
                  <a:schemeClr val="tx1"/>
                </a:solidFill>
              </a:rPr>
              <a:t>Bilan de suivi de l’équipement par la FFME du Furon 1 et 2</a:t>
            </a:r>
          </a:p>
        </p:txBody>
      </p:sp>
      <p:sp>
        <p:nvSpPr>
          <p:cNvPr id="3" name="Espace réservé du contenu 2">
            <a:extLst>
              <a:ext uri="{FF2B5EF4-FFF2-40B4-BE49-F238E27FC236}">
                <a16:creationId xmlns:a16="http://schemas.microsoft.com/office/drawing/2014/main" id="{36CB40F5-D05A-4B29-9704-3ACABDB95B35}"/>
              </a:ext>
            </a:extLst>
          </p:cNvPr>
          <p:cNvSpPr>
            <a:spLocks noGrp="1"/>
          </p:cNvSpPr>
          <p:nvPr>
            <p:ph idx="1"/>
          </p:nvPr>
        </p:nvSpPr>
        <p:spPr>
          <a:xfrm>
            <a:off x="429684" y="1488613"/>
            <a:ext cx="8596668" cy="4397837"/>
          </a:xfrm>
        </p:spPr>
        <p:txBody>
          <a:bodyPr/>
          <a:lstStyle/>
          <a:p>
            <a:r>
              <a:rPr lang="fr-FR" dirty="0">
                <a:solidFill>
                  <a:srgbClr val="00B050"/>
                </a:solidFill>
              </a:rPr>
              <a:t>Furon 1 :</a:t>
            </a:r>
          </a:p>
          <a:p>
            <a:r>
              <a:rPr lang="fr-FR" dirty="0">
                <a:solidFill>
                  <a:schemeClr val="tx1"/>
                </a:solidFill>
              </a:rPr>
              <a:t>Des morceaux de câble et des tiges de fer à béton se trouvent stockées en haut de la main courante câblée de sortie du canyon.</a:t>
            </a:r>
          </a:p>
          <a:p>
            <a:r>
              <a:rPr lang="fr-FR" dirty="0">
                <a:solidFill>
                  <a:srgbClr val="00B050"/>
                </a:solidFill>
              </a:rPr>
              <a:t>Furon 2 : </a:t>
            </a:r>
          </a:p>
          <a:p>
            <a:r>
              <a:rPr lang="fr-FR" dirty="0"/>
              <a:t>Au niveau de l’arche, les broches de la main courante et une des broches du relais sont légèrement « pliées ». La chaîne du relais est un peu rouillée. A surveiller. </a:t>
            </a:r>
          </a:p>
          <a:p>
            <a:r>
              <a:rPr lang="fr-FR" dirty="0"/>
              <a:t>Au niveau du dernier obstacle, il y a un point unique pour la main courante. A voir s’il faut ajouter un ancrage ou pas ? La chaîne est un peu rouillée. </a:t>
            </a:r>
          </a:p>
          <a:p>
            <a:r>
              <a:rPr lang="fr-FR" dirty="0"/>
              <a:t>Au niveau du dernier obstacle, il y a un point unique pour main courante d’accès au relais rive droite. A voir s’il faut doubler ou pas ? </a:t>
            </a:r>
          </a:p>
          <a:p>
            <a:endParaRPr lang="fr-FR" dirty="0">
              <a:solidFill>
                <a:srgbClr val="00B050"/>
              </a:solidFill>
            </a:endParaRPr>
          </a:p>
          <a:p>
            <a:endParaRPr lang="fr-FR" dirty="0"/>
          </a:p>
        </p:txBody>
      </p:sp>
      <p:pic>
        <p:nvPicPr>
          <p:cNvPr id="5" name="Image 4">
            <a:extLst>
              <a:ext uri="{FF2B5EF4-FFF2-40B4-BE49-F238E27FC236}">
                <a16:creationId xmlns:a16="http://schemas.microsoft.com/office/drawing/2014/main" id="{22440B1D-FEC1-4506-8CD4-951D908E2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352" y="1488613"/>
            <a:ext cx="3222798" cy="4297064"/>
          </a:xfrm>
          <a:prstGeom prst="rect">
            <a:avLst/>
          </a:prstGeom>
        </p:spPr>
      </p:pic>
    </p:spTree>
    <p:extLst>
      <p:ext uri="{BB962C8B-B14F-4D97-AF65-F5344CB8AC3E}">
        <p14:creationId xmlns:p14="http://schemas.microsoft.com/office/powerpoint/2010/main" val="55954847"/>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174</TotalTime>
  <Words>2625</Words>
  <Application>Microsoft Office PowerPoint</Application>
  <PresentationFormat>Grand écran</PresentationFormat>
  <Paragraphs>311</Paragraphs>
  <Slides>28</Slides>
  <Notes>7</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28</vt:i4>
      </vt:variant>
    </vt:vector>
  </HeadingPairs>
  <TitlesOfParts>
    <vt:vector size="40" baseType="lpstr">
      <vt:lpstr>Arial</vt:lpstr>
      <vt:lpstr>AvantGarde LT CondMedium</vt:lpstr>
      <vt:lpstr>Calibri</vt:lpstr>
      <vt:lpstr>French Script MT</vt:lpstr>
      <vt:lpstr>Georgia</vt:lpstr>
      <vt:lpstr>ITC Avant Garde Std XLt Cn</vt:lpstr>
      <vt:lpstr>Symbol</vt:lpstr>
      <vt:lpstr>Trebuchet MS</vt:lpstr>
      <vt:lpstr>Wingdings</vt:lpstr>
      <vt:lpstr>Wingdings 3</vt:lpstr>
      <vt:lpstr>Facette</vt:lpstr>
      <vt:lpstr>Thème Office</vt:lpstr>
      <vt:lpstr>6e Commission canyon de l’Isère</vt:lpstr>
      <vt:lpstr>Ordre du jour</vt:lpstr>
      <vt:lpstr>13 canyons prioritaires</vt:lpstr>
      <vt:lpstr>Présentation PowerPoint</vt:lpstr>
      <vt:lpstr>Travail de Noémie Castaing :  Canyon et Biodiversité en Isère</vt:lpstr>
      <vt:lpstr>Remise à niveau « sécurité en canyon » : </vt:lpstr>
      <vt:lpstr>Intervention sur les canyons  -&gt; identification des référents par canyon</vt:lpstr>
      <vt:lpstr>Le Furon 1                                              Inscrit au PDESI en 2013 Massif du Vercors - Engins</vt:lpstr>
      <vt:lpstr>Bilan de suivi de l’équipement par la FFME du Furon 1 et 2</vt:lpstr>
      <vt:lpstr>Les Ecouges 2 Inscrit au PDESI en 2022 Massif du Vercors – Saint-Gervais - Rovon</vt:lpstr>
      <vt:lpstr>L’Infernet  Inscrit au PDESI en 2017 Massif de la Chartreuse - Quaix-en-Chartreuse</vt:lpstr>
      <vt:lpstr>Le Versoud Inscrit au PDESI en 2018 Massif du Vercors - La Rivière</vt:lpstr>
      <vt:lpstr>Présentation PowerPoint</vt:lpstr>
      <vt:lpstr>Alloix  St Vincent de Mercuze</vt:lpstr>
      <vt:lpstr>Lavaldens canyon de l’espalier (inscrit PDESI 2018) référent : Pascal Huss </vt:lpstr>
      <vt:lpstr>Compte rendu des vérifications des canyons par le CT FFME des canyons rééquipés</vt:lpstr>
      <vt:lpstr>Compte rendu des vérifications des canyons par le CT FFME des canyons rééquipés</vt:lpstr>
      <vt:lpstr>Présentation PowerPoint</vt:lpstr>
      <vt:lpstr>Présentation PowerPoint</vt:lpstr>
      <vt:lpstr>Pourquoi s’adapter?</vt:lpstr>
      <vt:lpstr>Objectifs généraux de l’étude</vt:lpstr>
      <vt:lpstr>Présentation PowerPoint</vt:lpstr>
      <vt:lpstr>Présentation PowerPoint</vt:lpstr>
      <vt:lpstr>Périmètre géographique de l’étude</vt:lpstr>
      <vt:lpstr>Echelles de rendus</vt:lpstr>
      <vt:lpstr>Gouvernance </vt:lpstr>
      <vt:lpstr>Planning prévisionnel de l’étude  eau &amp; changement climatique</vt:lpstr>
      <vt:lpstr>Merci de votre attention   Contacts :  caroline.marchal@isere.fr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6e Commission canyon de l’Isère</dc:title>
  <dc:creator>Habert Marie</dc:creator>
  <cp:lastModifiedBy>Habert Marie</cp:lastModifiedBy>
  <cp:revision>20</cp:revision>
  <dcterms:created xsi:type="dcterms:W3CDTF">2023-07-17T16:13:55Z</dcterms:created>
  <dcterms:modified xsi:type="dcterms:W3CDTF">2023-10-19T08:08:59Z</dcterms:modified>
</cp:coreProperties>
</file>